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5" r:id="rId8"/>
    <p:sldId id="262" r:id="rId9"/>
    <p:sldId id="266" r:id="rId10"/>
    <p:sldId id="272" r:id="rId11"/>
    <p:sldId id="264" r:id="rId12"/>
    <p:sldId id="271" r:id="rId13"/>
    <p:sldId id="270" r:id="rId14"/>
    <p:sldId id="268" r:id="rId15"/>
    <p:sldId id="273" r:id="rId16"/>
    <p:sldId id="27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95C2"/>
    <a:srgbClr val="00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62" y="2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91D50F-B840-4D45-89E5-BDF7D7D1307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9068BDA-C2A9-471A-B952-8C46911E1986}">
      <dgm:prSet/>
      <dgm:spPr/>
      <dgm:t>
        <a:bodyPr/>
        <a:lstStyle/>
        <a:p>
          <a:pPr>
            <a:lnSpc>
              <a:spcPct val="100000"/>
            </a:lnSpc>
          </a:pPr>
          <a:r>
            <a:rPr lang="en-US" b="1"/>
            <a:t>Integration of Textual Data with LLaMa:</a:t>
          </a:r>
          <a:r>
            <a:rPr lang="en-US"/>
            <a:t> Utilizing LLaMa for advanced sentiment analysis and natural language understanding. Techniques like transfer learning can be employed, where pre-trained models are further fine-tuned with our specific datasets.</a:t>
          </a:r>
        </a:p>
      </dgm:t>
    </dgm:pt>
    <dgm:pt modelId="{A7F48C0E-24FA-43A7-9E12-4236C17E25D9}" type="parTrans" cxnId="{92711290-81F0-4613-8DEC-B5F5A339178D}">
      <dgm:prSet/>
      <dgm:spPr/>
      <dgm:t>
        <a:bodyPr/>
        <a:lstStyle/>
        <a:p>
          <a:endParaRPr lang="en-US"/>
        </a:p>
      </dgm:t>
    </dgm:pt>
    <dgm:pt modelId="{443A052A-9397-4657-9E82-CAC49F7303DC}" type="sibTrans" cxnId="{92711290-81F0-4613-8DEC-B5F5A339178D}">
      <dgm:prSet/>
      <dgm:spPr/>
      <dgm:t>
        <a:bodyPr/>
        <a:lstStyle/>
        <a:p>
          <a:endParaRPr lang="en-US"/>
        </a:p>
      </dgm:t>
    </dgm:pt>
    <dgm:pt modelId="{F7C5ADAE-53BE-41DF-B1C8-51A1DEE82215}">
      <dgm:prSet/>
      <dgm:spPr/>
      <dgm:t>
        <a:bodyPr/>
        <a:lstStyle/>
        <a:p>
          <a:pPr>
            <a:lnSpc>
              <a:spcPct val="100000"/>
            </a:lnSpc>
          </a:pPr>
          <a:r>
            <a:rPr lang="en-US" b="1"/>
            <a:t>Audio Processing with Wav2vec:</a:t>
          </a:r>
          <a:r>
            <a:rPr lang="en-US"/>
            <a:t> Implementing Wav2vec for extracting meaningful features from audio data. Focus on capturing emotional cues like tone, pitch, and speech rhythm.</a:t>
          </a:r>
        </a:p>
      </dgm:t>
    </dgm:pt>
    <dgm:pt modelId="{7523E41A-A08C-4BA5-B813-1E56CFB1C69D}" type="parTrans" cxnId="{D410EDEB-D1E7-437A-84AC-8BD371F78BA1}">
      <dgm:prSet/>
      <dgm:spPr/>
      <dgm:t>
        <a:bodyPr/>
        <a:lstStyle/>
        <a:p>
          <a:endParaRPr lang="en-US"/>
        </a:p>
      </dgm:t>
    </dgm:pt>
    <dgm:pt modelId="{64B293F0-3662-4582-9310-CB7F0E49EAAE}" type="sibTrans" cxnId="{D410EDEB-D1E7-437A-84AC-8BD371F78BA1}">
      <dgm:prSet/>
      <dgm:spPr/>
      <dgm:t>
        <a:bodyPr/>
        <a:lstStyle/>
        <a:p>
          <a:endParaRPr lang="en-US"/>
        </a:p>
      </dgm:t>
    </dgm:pt>
    <dgm:pt modelId="{58BE832F-5625-4F9D-A085-3E349DDA66FC}">
      <dgm:prSet/>
      <dgm:spPr/>
      <dgm:t>
        <a:bodyPr/>
        <a:lstStyle/>
        <a:p>
          <a:pPr>
            <a:lnSpc>
              <a:spcPct val="100000"/>
            </a:lnSpc>
          </a:pPr>
          <a:r>
            <a:rPr lang="en-US" b="1"/>
            <a:t>Integration of Visual Data with LLaVa:</a:t>
          </a:r>
          <a:r>
            <a:rPr lang="en-US"/>
            <a:t> Utilizing LLaVa for Image processing and emotion detection from faces.</a:t>
          </a:r>
        </a:p>
      </dgm:t>
    </dgm:pt>
    <dgm:pt modelId="{7A0619A1-A79C-4D2A-9A44-229537D1114F}" type="parTrans" cxnId="{435CCCB3-F76D-42F6-8C01-12C865CFE7DA}">
      <dgm:prSet/>
      <dgm:spPr/>
      <dgm:t>
        <a:bodyPr/>
        <a:lstStyle/>
        <a:p>
          <a:endParaRPr lang="en-US"/>
        </a:p>
      </dgm:t>
    </dgm:pt>
    <dgm:pt modelId="{B74C678A-5B49-40E0-BF0F-2B4A3F3900C9}" type="sibTrans" cxnId="{435CCCB3-F76D-42F6-8C01-12C865CFE7DA}">
      <dgm:prSet/>
      <dgm:spPr/>
      <dgm:t>
        <a:bodyPr/>
        <a:lstStyle/>
        <a:p>
          <a:endParaRPr lang="en-US"/>
        </a:p>
      </dgm:t>
    </dgm:pt>
    <dgm:pt modelId="{C3CF24D2-3A8C-4A8D-A51A-821EF46B1959}">
      <dgm:prSet/>
      <dgm:spPr/>
      <dgm:t>
        <a:bodyPr/>
        <a:lstStyle/>
        <a:p>
          <a:pPr>
            <a:lnSpc>
              <a:spcPct val="100000"/>
            </a:lnSpc>
          </a:pPr>
          <a:r>
            <a:rPr lang="en-US" b="1"/>
            <a:t>Synchronizing LLM Outputs with Other Modalities:</a:t>
          </a:r>
          <a:r>
            <a:rPr lang="en-US"/>
            <a:t> Developing a framework for integrating the outputs of LLMs with image and audio data analysis. Ensuring that the data from different modalities aligns correctly and complements each other in the final emotion prediction.</a:t>
          </a:r>
        </a:p>
      </dgm:t>
    </dgm:pt>
    <dgm:pt modelId="{E45AD6F5-CBE4-4499-BAB1-13746B1DA668}" type="parTrans" cxnId="{388086F3-5131-4B1B-800D-7FC6278EE098}">
      <dgm:prSet/>
      <dgm:spPr/>
      <dgm:t>
        <a:bodyPr/>
        <a:lstStyle/>
        <a:p>
          <a:endParaRPr lang="en-US"/>
        </a:p>
      </dgm:t>
    </dgm:pt>
    <dgm:pt modelId="{7DBB8600-2CCD-4A11-BA10-1D7E882A515C}" type="sibTrans" cxnId="{388086F3-5131-4B1B-800D-7FC6278EE098}">
      <dgm:prSet/>
      <dgm:spPr/>
      <dgm:t>
        <a:bodyPr/>
        <a:lstStyle/>
        <a:p>
          <a:endParaRPr lang="en-US"/>
        </a:p>
      </dgm:t>
    </dgm:pt>
    <dgm:pt modelId="{4407C226-B566-49AD-96C9-09AF6A449E52}" type="pres">
      <dgm:prSet presAssocID="{B791D50F-B840-4D45-89E5-BDF7D7D13074}" presName="root" presStyleCnt="0">
        <dgm:presLayoutVars>
          <dgm:dir/>
          <dgm:resizeHandles val="exact"/>
        </dgm:presLayoutVars>
      </dgm:prSet>
      <dgm:spPr/>
    </dgm:pt>
    <dgm:pt modelId="{A31FCC09-1617-4F13-8493-D889CE497012}" type="pres">
      <dgm:prSet presAssocID="{B9068BDA-C2A9-471A-B952-8C46911E1986}" presName="compNode" presStyleCnt="0"/>
      <dgm:spPr/>
    </dgm:pt>
    <dgm:pt modelId="{17EAD320-7DF2-4A61-BB4E-1305ABCC6E6C}" type="pres">
      <dgm:prSet presAssocID="{B9068BDA-C2A9-471A-B952-8C46911E1986}" presName="bgRect" presStyleLbl="bgShp" presStyleIdx="0" presStyleCnt="4"/>
      <dgm:spPr/>
    </dgm:pt>
    <dgm:pt modelId="{170AA2EC-7097-490C-9FE2-8CDB566D40C2}" type="pres">
      <dgm:prSet presAssocID="{B9068BDA-C2A9-471A-B952-8C46911E19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xclamation Mark"/>
        </a:ext>
      </dgm:extLst>
    </dgm:pt>
    <dgm:pt modelId="{EDC920FD-B919-4752-9785-15A65CB8E7CA}" type="pres">
      <dgm:prSet presAssocID="{B9068BDA-C2A9-471A-B952-8C46911E1986}" presName="spaceRect" presStyleCnt="0"/>
      <dgm:spPr/>
    </dgm:pt>
    <dgm:pt modelId="{A3B1A0E0-5249-4A8C-A122-199832184973}" type="pres">
      <dgm:prSet presAssocID="{B9068BDA-C2A9-471A-B952-8C46911E1986}" presName="parTx" presStyleLbl="revTx" presStyleIdx="0" presStyleCnt="4">
        <dgm:presLayoutVars>
          <dgm:chMax val="0"/>
          <dgm:chPref val="0"/>
        </dgm:presLayoutVars>
      </dgm:prSet>
      <dgm:spPr/>
    </dgm:pt>
    <dgm:pt modelId="{43DBADF2-2A53-4270-9067-B91C6486E844}" type="pres">
      <dgm:prSet presAssocID="{443A052A-9397-4657-9E82-CAC49F7303DC}" presName="sibTrans" presStyleCnt="0"/>
      <dgm:spPr/>
    </dgm:pt>
    <dgm:pt modelId="{AA803A50-5B4B-4D31-A54E-DF975192D6AB}" type="pres">
      <dgm:prSet presAssocID="{F7C5ADAE-53BE-41DF-B1C8-51A1DEE82215}" presName="compNode" presStyleCnt="0"/>
      <dgm:spPr/>
    </dgm:pt>
    <dgm:pt modelId="{F6A6CF96-564D-4178-A20D-B4B3C653A258}" type="pres">
      <dgm:prSet presAssocID="{F7C5ADAE-53BE-41DF-B1C8-51A1DEE82215}" presName="bgRect" presStyleLbl="bgShp" presStyleIdx="1" presStyleCnt="4"/>
      <dgm:spPr/>
    </dgm:pt>
    <dgm:pt modelId="{688D0EDE-69C3-405B-ACF3-C20317594710}" type="pres">
      <dgm:prSet presAssocID="{F7C5ADAE-53BE-41DF-B1C8-51A1DEE822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odcast"/>
        </a:ext>
      </dgm:extLst>
    </dgm:pt>
    <dgm:pt modelId="{718A398E-804E-45F4-856A-AE0959C65483}" type="pres">
      <dgm:prSet presAssocID="{F7C5ADAE-53BE-41DF-B1C8-51A1DEE82215}" presName="spaceRect" presStyleCnt="0"/>
      <dgm:spPr/>
    </dgm:pt>
    <dgm:pt modelId="{FB1F1070-95B0-4905-A63A-430407B15594}" type="pres">
      <dgm:prSet presAssocID="{F7C5ADAE-53BE-41DF-B1C8-51A1DEE82215}" presName="parTx" presStyleLbl="revTx" presStyleIdx="1" presStyleCnt="4">
        <dgm:presLayoutVars>
          <dgm:chMax val="0"/>
          <dgm:chPref val="0"/>
        </dgm:presLayoutVars>
      </dgm:prSet>
      <dgm:spPr/>
    </dgm:pt>
    <dgm:pt modelId="{3662B5A4-11E9-44C4-A5F2-855DA913B1E7}" type="pres">
      <dgm:prSet presAssocID="{64B293F0-3662-4582-9310-CB7F0E49EAAE}" presName="sibTrans" presStyleCnt="0"/>
      <dgm:spPr/>
    </dgm:pt>
    <dgm:pt modelId="{52D01096-E7E7-4746-A457-0C119E52BF50}" type="pres">
      <dgm:prSet presAssocID="{58BE832F-5625-4F9D-A085-3E349DDA66FC}" presName="compNode" presStyleCnt="0"/>
      <dgm:spPr/>
    </dgm:pt>
    <dgm:pt modelId="{46E57785-15DD-494D-9E05-6C2B05297D39}" type="pres">
      <dgm:prSet presAssocID="{58BE832F-5625-4F9D-A085-3E349DDA66FC}" presName="bgRect" presStyleLbl="bgShp" presStyleIdx="2" presStyleCnt="4"/>
      <dgm:spPr/>
    </dgm:pt>
    <dgm:pt modelId="{9F40BD63-854D-479F-8D98-8AED843F4490}" type="pres">
      <dgm:prSet presAssocID="{58BE832F-5625-4F9D-A085-3E349DDA66F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Images"/>
        </a:ext>
      </dgm:extLst>
    </dgm:pt>
    <dgm:pt modelId="{789809C2-A5B1-463F-82A3-C26917E1770C}" type="pres">
      <dgm:prSet presAssocID="{58BE832F-5625-4F9D-A085-3E349DDA66FC}" presName="spaceRect" presStyleCnt="0"/>
      <dgm:spPr/>
    </dgm:pt>
    <dgm:pt modelId="{F8DF7AEE-3D45-4769-91DF-2E85786F2B7C}" type="pres">
      <dgm:prSet presAssocID="{58BE832F-5625-4F9D-A085-3E349DDA66FC}" presName="parTx" presStyleLbl="revTx" presStyleIdx="2" presStyleCnt="4">
        <dgm:presLayoutVars>
          <dgm:chMax val="0"/>
          <dgm:chPref val="0"/>
        </dgm:presLayoutVars>
      </dgm:prSet>
      <dgm:spPr/>
    </dgm:pt>
    <dgm:pt modelId="{E6FB78DE-720F-41D0-9827-221FAC8FED88}" type="pres">
      <dgm:prSet presAssocID="{B74C678A-5B49-40E0-BF0F-2B4A3F3900C9}" presName="sibTrans" presStyleCnt="0"/>
      <dgm:spPr/>
    </dgm:pt>
    <dgm:pt modelId="{B9A072D2-E5B9-469A-8D19-6164AB947867}" type="pres">
      <dgm:prSet presAssocID="{C3CF24D2-3A8C-4A8D-A51A-821EF46B1959}" presName="compNode" presStyleCnt="0"/>
      <dgm:spPr/>
    </dgm:pt>
    <dgm:pt modelId="{34B19228-FA4D-462D-BA46-99FCF4065AC5}" type="pres">
      <dgm:prSet presAssocID="{C3CF24D2-3A8C-4A8D-A51A-821EF46B1959}" presName="bgRect" presStyleLbl="bgShp" presStyleIdx="3" presStyleCnt="4"/>
      <dgm:spPr/>
    </dgm:pt>
    <dgm:pt modelId="{FBB5726A-DBEB-4E27-B11D-AD0E8A4458A8}" type="pres">
      <dgm:prSet presAssocID="{C3CF24D2-3A8C-4A8D-A51A-821EF46B195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31D1BC9C-97BA-4D90-8BC5-3F1CD108232B}" type="pres">
      <dgm:prSet presAssocID="{C3CF24D2-3A8C-4A8D-A51A-821EF46B1959}" presName="spaceRect" presStyleCnt="0"/>
      <dgm:spPr/>
    </dgm:pt>
    <dgm:pt modelId="{6B105471-0ED1-4E70-A2F5-D22F278D8C3F}" type="pres">
      <dgm:prSet presAssocID="{C3CF24D2-3A8C-4A8D-A51A-821EF46B1959}" presName="parTx" presStyleLbl="revTx" presStyleIdx="3" presStyleCnt="4">
        <dgm:presLayoutVars>
          <dgm:chMax val="0"/>
          <dgm:chPref val="0"/>
        </dgm:presLayoutVars>
      </dgm:prSet>
      <dgm:spPr/>
    </dgm:pt>
  </dgm:ptLst>
  <dgm:cxnLst>
    <dgm:cxn modelId="{AF3AE217-752A-45BD-9D2A-D0FFB2C5269B}" type="presOf" srcId="{C3CF24D2-3A8C-4A8D-A51A-821EF46B1959}" destId="{6B105471-0ED1-4E70-A2F5-D22F278D8C3F}" srcOrd="0" destOrd="0" presId="urn:microsoft.com/office/officeart/2018/2/layout/IconVerticalSolidList"/>
    <dgm:cxn modelId="{7152FA3A-41F6-4BE4-A4C1-8BE100770241}" type="presOf" srcId="{B791D50F-B840-4D45-89E5-BDF7D7D13074}" destId="{4407C226-B566-49AD-96C9-09AF6A449E52}" srcOrd="0" destOrd="0" presId="urn:microsoft.com/office/officeart/2018/2/layout/IconVerticalSolidList"/>
    <dgm:cxn modelId="{81C8368D-8238-4B10-A582-AEFE84C557A2}" type="presOf" srcId="{58BE832F-5625-4F9D-A085-3E349DDA66FC}" destId="{F8DF7AEE-3D45-4769-91DF-2E85786F2B7C}" srcOrd="0" destOrd="0" presId="urn:microsoft.com/office/officeart/2018/2/layout/IconVerticalSolidList"/>
    <dgm:cxn modelId="{92711290-81F0-4613-8DEC-B5F5A339178D}" srcId="{B791D50F-B840-4D45-89E5-BDF7D7D13074}" destId="{B9068BDA-C2A9-471A-B952-8C46911E1986}" srcOrd="0" destOrd="0" parTransId="{A7F48C0E-24FA-43A7-9E12-4236C17E25D9}" sibTransId="{443A052A-9397-4657-9E82-CAC49F7303DC}"/>
    <dgm:cxn modelId="{435CCCB3-F76D-42F6-8C01-12C865CFE7DA}" srcId="{B791D50F-B840-4D45-89E5-BDF7D7D13074}" destId="{58BE832F-5625-4F9D-A085-3E349DDA66FC}" srcOrd="2" destOrd="0" parTransId="{7A0619A1-A79C-4D2A-9A44-229537D1114F}" sibTransId="{B74C678A-5B49-40E0-BF0F-2B4A3F3900C9}"/>
    <dgm:cxn modelId="{6D4BAECB-DFD6-4165-ABCB-77C148DF44C4}" type="presOf" srcId="{F7C5ADAE-53BE-41DF-B1C8-51A1DEE82215}" destId="{FB1F1070-95B0-4905-A63A-430407B15594}" srcOrd="0" destOrd="0" presId="urn:microsoft.com/office/officeart/2018/2/layout/IconVerticalSolidList"/>
    <dgm:cxn modelId="{576C9ED6-F4D8-4B0C-8318-9ED1BC2B0C6D}" type="presOf" srcId="{B9068BDA-C2A9-471A-B952-8C46911E1986}" destId="{A3B1A0E0-5249-4A8C-A122-199832184973}" srcOrd="0" destOrd="0" presId="urn:microsoft.com/office/officeart/2018/2/layout/IconVerticalSolidList"/>
    <dgm:cxn modelId="{D410EDEB-D1E7-437A-84AC-8BD371F78BA1}" srcId="{B791D50F-B840-4D45-89E5-BDF7D7D13074}" destId="{F7C5ADAE-53BE-41DF-B1C8-51A1DEE82215}" srcOrd="1" destOrd="0" parTransId="{7523E41A-A08C-4BA5-B813-1E56CFB1C69D}" sibTransId="{64B293F0-3662-4582-9310-CB7F0E49EAAE}"/>
    <dgm:cxn modelId="{388086F3-5131-4B1B-800D-7FC6278EE098}" srcId="{B791D50F-B840-4D45-89E5-BDF7D7D13074}" destId="{C3CF24D2-3A8C-4A8D-A51A-821EF46B1959}" srcOrd="3" destOrd="0" parTransId="{E45AD6F5-CBE4-4499-BAB1-13746B1DA668}" sibTransId="{7DBB8600-2CCD-4A11-BA10-1D7E882A515C}"/>
    <dgm:cxn modelId="{68AE73ED-3327-48B2-B33E-A05D7D1EEDF0}" type="presParOf" srcId="{4407C226-B566-49AD-96C9-09AF6A449E52}" destId="{A31FCC09-1617-4F13-8493-D889CE497012}" srcOrd="0" destOrd="0" presId="urn:microsoft.com/office/officeart/2018/2/layout/IconVerticalSolidList"/>
    <dgm:cxn modelId="{37A28C4E-2E86-464E-9E28-17712BD90083}" type="presParOf" srcId="{A31FCC09-1617-4F13-8493-D889CE497012}" destId="{17EAD320-7DF2-4A61-BB4E-1305ABCC6E6C}" srcOrd="0" destOrd="0" presId="urn:microsoft.com/office/officeart/2018/2/layout/IconVerticalSolidList"/>
    <dgm:cxn modelId="{4B98EF88-6EC1-4FC1-9819-9BDBCB3D68CD}" type="presParOf" srcId="{A31FCC09-1617-4F13-8493-D889CE497012}" destId="{170AA2EC-7097-490C-9FE2-8CDB566D40C2}" srcOrd="1" destOrd="0" presId="urn:microsoft.com/office/officeart/2018/2/layout/IconVerticalSolidList"/>
    <dgm:cxn modelId="{419D95AB-9AAE-4D7D-BDAB-8273D7DEFC45}" type="presParOf" srcId="{A31FCC09-1617-4F13-8493-D889CE497012}" destId="{EDC920FD-B919-4752-9785-15A65CB8E7CA}" srcOrd="2" destOrd="0" presId="urn:microsoft.com/office/officeart/2018/2/layout/IconVerticalSolidList"/>
    <dgm:cxn modelId="{9E84C481-05FE-43A2-AE78-D4AEB571475E}" type="presParOf" srcId="{A31FCC09-1617-4F13-8493-D889CE497012}" destId="{A3B1A0E0-5249-4A8C-A122-199832184973}" srcOrd="3" destOrd="0" presId="urn:microsoft.com/office/officeart/2018/2/layout/IconVerticalSolidList"/>
    <dgm:cxn modelId="{632960FA-7D72-4CF1-BE87-3773C984601F}" type="presParOf" srcId="{4407C226-B566-49AD-96C9-09AF6A449E52}" destId="{43DBADF2-2A53-4270-9067-B91C6486E844}" srcOrd="1" destOrd="0" presId="urn:microsoft.com/office/officeart/2018/2/layout/IconVerticalSolidList"/>
    <dgm:cxn modelId="{0A8B0E8B-6A26-4F6B-A5F5-C6C36B294193}" type="presParOf" srcId="{4407C226-B566-49AD-96C9-09AF6A449E52}" destId="{AA803A50-5B4B-4D31-A54E-DF975192D6AB}" srcOrd="2" destOrd="0" presId="urn:microsoft.com/office/officeart/2018/2/layout/IconVerticalSolidList"/>
    <dgm:cxn modelId="{3EE0AFD8-5E67-41C3-AF50-340F217BE526}" type="presParOf" srcId="{AA803A50-5B4B-4D31-A54E-DF975192D6AB}" destId="{F6A6CF96-564D-4178-A20D-B4B3C653A258}" srcOrd="0" destOrd="0" presId="urn:microsoft.com/office/officeart/2018/2/layout/IconVerticalSolidList"/>
    <dgm:cxn modelId="{0A3B2202-7949-40DD-B638-68302A625CC0}" type="presParOf" srcId="{AA803A50-5B4B-4D31-A54E-DF975192D6AB}" destId="{688D0EDE-69C3-405B-ACF3-C20317594710}" srcOrd="1" destOrd="0" presId="urn:microsoft.com/office/officeart/2018/2/layout/IconVerticalSolidList"/>
    <dgm:cxn modelId="{C7C39C34-8EB5-420D-98DA-66ACA406B1F4}" type="presParOf" srcId="{AA803A50-5B4B-4D31-A54E-DF975192D6AB}" destId="{718A398E-804E-45F4-856A-AE0959C65483}" srcOrd="2" destOrd="0" presId="urn:microsoft.com/office/officeart/2018/2/layout/IconVerticalSolidList"/>
    <dgm:cxn modelId="{1A20849F-6DB3-4283-8219-2B11948CF61C}" type="presParOf" srcId="{AA803A50-5B4B-4D31-A54E-DF975192D6AB}" destId="{FB1F1070-95B0-4905-A63A-430407B15594}" srcOrd="3" destOrd="0" presId="urn:microsoft.com/office/officeart/2018/2/layout/IconVerticalSolidList"/>
    <dgm:cxn modelId="{B891D40B-00EA-4749-9E7B-9AC5B85E5D4D}" type="presParOf" srcId="{4407C226-B566-49AD-96C9-09AF6A449E52}" destId="{3662B5A4-11E9-44C4-A5F2-855DA913B1E7}" srcOrd="3" destOrd="0" presId="urn:microsoft.com/office/officeart/2018/2/layout/IconVerticalSolidList"/>
    <dgm:cxn modelId="{CDC91D06-0C92-47EF-B712-90EB0AFB47A9}" type="presParOf" srcId="{4407C226-B566-49AD-96C9-09AF6A449E52}" destId="{52D01096-E7E7-4746-A457-0C119E52BF50}" srcOrd="4" destOrd="0" presId="urn:microsoft.com/office/officeart/2018/2/layout/IconVerticalSolidList"/>
    <dgm:cxn modelId="{D976FF7A-70BA-44B5-9673-7A43A95C76BE}" type="presParOf" srcId="{52D01096-E7E7-4746-A457-0C119E52BF50}" destId="{46E57785-15DD-494D-9E05-6C2B05297D39}" srcOrd="0" destOrd="0" presId="urn:microsoft.com/office/officeart/2018/2/layout/IconVerticalSolidList"/>
    <dgm:cxn modelId="{38D71EA9-13A8-4864-AFC2-6A364E7F4D0B}" type="presParOf" srcId="{52D01096-E7E7-4746-A457-0C119E52BF50}" destId="{9F40BD63-854D-479F-8D98-8AED843F4490}" srcOrd="1" destOrd="0" presId="urn:microsoft.com/office/officeart/2018/2/layout/IconVerticalSolidList"/>
    <dgm:cxn modelId="{08A39F7D-6C4F-4AE2-94DF-B8531F1E2198}" type="presParOf" srcId="{52D01096-E7E7-4746-A457-0C119E52BF50}" destId="{789809C2-A5B1-463F-82A3-C26917E1770C}" srcOrd="2" destOrd="0" presId="urn:microsoft.com/office/officeart/2018/2/layout/IconVerticalSolidList"/>
    <dgm:cxn modelId="{93975B76-7230-4D36-A5E2-BCBC16CE5F3A}" type="presParOf" srcId="{52D01096-E7E7-4746-A457-0C119E52BF50}" destId="{F8DF7AEE-3D45-4769-91DF-2E85786F2B7C}" srcOrd="3" destOrd="0" presId="urn:microsoft.com/office/officeart/2018/2/layout/IconVerticalSolidList"/>
    <dgm:cxn modelId="{748FE10D-9B71-4EB9-BC09-2ADEB04D37A6}" type="presParOf" srcId="{4407C226-B566-49AD-96C9-09AF6A449E52}" destId="{E6FB78DE-720F-41D0-9827-221FAC8FED88}" srcOrd="5" destOrd="0" presId="urn:microsoft.com/office/officeart/2018/2/layout/IconVerticalSolidList"/>
    <dgm:cxn modelId="{C49C1C56-E464-4C0A-B4EE-7D32A3FFCF24}" type="presParOf" srcId="{4407C226-B566-49AD-96C9-09AF6A449E52}" destId="{B9A072D2-E5B9-469A-8D19-6164AB947867}" srcOrd="6" destOrd="0" presId="urn:microsoft.com/office/officeart/2018/2/layout/IconVerticalSolidList"/>
    <dgm:cxn modelId="{D3BDA039-31E0-4D5A-B963-FA0F3E0C8B0E}" type="presParOf" srcId="{B9A072D2-E5B9-469A-8D19-6164AB947867}" destId="{34B19228-FA4D-462D-BA46-99FCF4065AC5}" srcOrd="0" destOrd="0" presId="urn:microsoft.com/office/officeart/2018/2/layout/IconVerticalSolidList"/>
    <dgm:cxn modelId="{63CF306A-2046-4B2E-919B-3937A4A6DB03}" type="presParOf" srcId="{B9A072D2-E5B9-469A-8D19-6164AB947867}" destId="{FBB5726A-DBEB-4E27-B11D-AD0E8A4458A8}" srcOrd="1" destOrd="0" presId="urn:microsoft.com/office/officeart/2018/2/layout/IconVerticalSolidList"/>
    <dgm:cxn modelId="{77686D5D-D436-4D6E-88B9-7582591B5F8A}" type="presParOf" srcId="{B9A072D2-E5B9-469A-8D19-6164AB947867}" destId="{31D1BC9C-97BA-4D90-8BC5-3F1CD108232B}" srcOrd="2" destOrd="0" presId="urn:microsoft.com/office/officeart/2018/2/layout/IconVerticalSolidList"/>
    <dgm:cxn modelId="{440A4573-A30B-4BD6-BC25-B7A293820DEA}" type="presParOf" srcId="{B9A072D2-E5B9-469A-8D19-6164AB947867}" destId="{6B105471-0ED1-4E70-A2F5-D22F278D8C3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4914AF-54ED-43D7-A6FF-6C8C2CBED64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71F664F-4878-4A44-BAC7-3AA0C06B5D59}">
      <dgm:prSet/>
      <dgm:spPr/>
      <dgm:t>
        <a:bodyPr/>
        <a:lstStyle/>
        <a:p>
          <a:r>
            <a:rPr lang="en-US" b="1" dirty="0">
              <a:solidFill>
                <a:schemeClr val="bg1">
                  <a:lumMod val="95000"/>
                  <a:lumOff val="5000"/>
                </a:schemeClr>
              </a:solidFill>
            </a:rPr>
            <a:t>Data Collection and Preprocessing:</a:t>
          </a:r>
          <a:r>
            <a:rPr lang="en-US" dirty="0">
              <a:solidFill>
                <a:schemeClr val="bg1">
                  <a:lumMod val="95000"/>
                  <a:lumOff val="5000"/>
                </a:schemeClr>
              </a:solidFill>
            </a:rPr>
            <a:t> Collecting data from various sources as previously outlined. Preprocessing involves cleaning, normalizing, and structuring the data for analysis. This includes noise reduction in audio data, image normalization, and text tokenization.</a:t>
          </a:r>
        </a:p>
      </dgm:t>
    </dgm:pt>
    <dgm:pt modelId="{45B96542-2F53-4FDC-B0F9-0445E86605D5}" type="parTrans" cxnId="{0431F57C-068C-4E0B-8A26-C23A56015485}">
      <dgm:prSet/>
      <dgm:spPr/>
      <dgm:t>
        <a:bodyPr/>
        <a:lstStyle/>
        <a:p>
          <a:endParaRPr lang="en-US"/>
        </a:p>
      </dgm:t>
    </dgm:pt>
    <dgm:pt modelId="{3F3AEFA9-710F-41BC-A309-17AFA8F360ED}" type="sibTrans" cxnId="{0431F57C-068C-4E0B-8A26-C23A56015485}">
      <dgm:prSet/>
      <dgm:spPr/>
      <dgm:t>
        <a:bodyPr/>
        <a:lstStyle/>
        <a:p>
          <a:endParaRPr lang="en-US"/>
        </a:p>
      </dgm:t>
    </dgm:pt>
    <dgm:pt modelId="{2F746213-C2FF-4B4A-9E8F-3A915FB304E5}">
      <dgm:prSet/>
      <dgm:spPr/>
      <dgm:t>
        <a:bodyPr/>
        <a:lstStyle/>
        <a:p>
          <a:r>
            <a:rPr lang="en-US" b="1"/>
            <a:t>Feature Extraction:</a:t>
          </a:r>
          <a:r>
            <a:rPr lang="en-US"/>
            <a:t> Identifying and extracting relevant features from each modality. For instance, extracting key facial landmarks from images, spectral features from audio, and semantic features from text.</a:t>
          </a:r>
        </a:p>
      </dgm:t>
    </dgm:pt>
    <dgm:pt modelId="{704DF97F-53CF-4E20-A638-68EB948C12C1}" type="parTrans" cxnId="{D2126F66-4508-407D-8F48-CC0F65B19E96}">
      <dgm:prSet/>
      <dgm:spPr/>
      <dgm:t>
        <a:bodyPr/>
        <a:lstStyle/>
        <a:p>
          <a:endParaRPr lang="en-US"/>
        </a:p>
      </dgm:t>
    </dgm:pt>
    <dgm:pt modelId="{EFA2A127-66A3-4116-8BAD-EC278F8E7E65}" type="sibTrans" cxnId="{D2126F66-4508-407D-8F48-CC0F65B19E96}">
      <dgm:prSet/>
      <dgm:spPr/>
      <dgm:t>
        <a:bodyPr/>
        <a:lstStyle/>
        <a:p>
          <a:endParaRPr lang="en-US"/>
        </a:p>
      </dgm:t>
    </dgm:pt>
    <dgm:pt modelId="{018689C1-4F8E-497C-B9C7-5005CAB960EA}">
      <dgm:prSet/>
      <dgm:spPr/>
      <dgm:t>
        <a:bodyPr/>
        <a:lstStyle/>
        <a:p>
          <a:r>
            <a:rPr lang="en-US" b="1"/>
            <a:t>Model Training and Validation: </a:t>
          </a:r>
          <a:r>
            <a:rPr lang="en-US"/>
            <a:t>Applying machine learning algorithms to train the emotion detection model. This includes supervised learning techniques using labeled datasets. Validation involves assessing the model's performance using a separate dataset to ensure accuracy and reliability.</a:t>
          </a:r>
        </a:p>
      </dgm:t>
    </dgm:pt>
    <dgm:pt modelId="{3FDB245E-2003-4C85-BAF2-12E917E488FF}" type="parTrans" cxnId="{C14DF664-D1E8-45A6-B46A-4C5924A5EEB7}">
      <dgm:prSet/>
      <dgm:spPr/>
      <dgm:t>
        <a:bodyPr/>
        <a:lstStyle/>
        <a:p>
          <a:endParaRPr lang="en-US"/>
        </a:p>
      </dgm:t>
    </dgm:pt>
    <dgm:pt modelId="{7ABD88A7-DDF5-4BAE-BBA8-EC2A044A0CB6}" type="sibTrans" cxnId="{C14DF664-D1E8-45A6-B46A-4C5924A5EEB7}">
      <dgm:prSet/>
      <dgm:spPr/>
      <dgm:t>
        <a:bodyPr/>
        <a:lstStyle/>
        <a:p>
          <a:endParaRPr lang="en-US"/>
        </a:p>
      </dgm:t>
    </dgm:pt>
    <dgm:pt modelId="{91A96250-4EED-4691-9B8E-61D722019332}">
      <dgm:prSet/>
      <dgm:spPr/>
      <dgm:t>
        <a:bodyPr/>
        <a:lstStyle/>
        <a:p>
          <a:r>
            <a:rPr lang="en-US" b="1" dirty="0"/>
            <a:t>Fine-Tuning and Optimization:</a:t>
          </a:r>
          <a:r>
            <a:rPr lang="en-US" dirty="0"/>
            <a:t> Fine-tuning the model parameters for optimal performance. This could involve hyperparameter tuning and testing different model architectures. Fine-tuning models can be intensive and expensive, therefore, we propose the use of methods to efficiently fine-tune parameters, like </a:t>
          </a:r>
          <a:r>
            <a:rPr lang="en-US" dirty="0" err="1"/>
            <a:t>LoRA</a:t>
          </a:r>
          <a:r>
            <a:rPr lang="en-US" dirty="0"/>
            <a:t>, </a:t>
          </a:r>
          <a:r>
            <a:rPr lang="en-US" dirty="0" err="1"/>
            <a:t>QLoRA</a:t>
          </a:r>
          <a:r>
            <a:rPr lang="en-US" dirty="0"/>
            <a:t>, Adapter Modules and </a:t>
          </a:r>
          <a:r>
            <a:rPr lang="en-US" dirty="0" err="1"/>
            <a:t>BitFit</a:t>
          </a:r>
          <a:r>
            <a:rPr lang="en-US" dirty="0"/>
            <a:t>, each of which only fine-tune a small subset of parameters to a great effect and will help tune the models for emotion recognition.</a:t>
          </a:r>
        </a:p>
      </dgm:t>
    </dgm:pt>
    <dgm:pt modelId="{DF07B222-D6C6-4497-824D-3F3A4FE8DC9A}" type="parTrans" cxnId="{41F23E25-1E5D-4B4E-BA9F-5180281A91FF}">
      <dgm:prSet/>
      <dgm:spPr/>
      <dgm:t>
        <a:bodyPr/>
        <a:lstStyle/>
        <a:p>
          <a:endParaRPr lang="en-US"/>
        </a:p>
      </dgm:t>
    </dgm:pt>
    <dgm:pt modelId="{7F41F37B-17C4-4511-B71A-F3185C255092}" type="sibTrans" cxnId="{41F23E25-1E5D-4B4E-BA9F-5180281A91FF}">
      <dgm:prSet/>
      <dgm:spPr/>
      <dgm:t>
        <a:bodyPr/>
        <a:lstStyle/>
        <a:p>
          <a:endParaRPr lang="en-US"/>
        </a:p>
      </dgm:t>
    </dgm:pt>
    <dgm:pt modelId="{DE35D31C-0B24-4AC1-8F30-0201A003E584}" type="pres">
      <dgm:prSet presAssocID="{D34914AF-54ED-43D7-A6FF-6C8C2CBED641}" presName="linear" presStyleCnt="0">
        <dgm:presLayoutVars>
          <dgm:animLvl val="lvl"/>
          <dgm:resizeHandles val="exact"/>
        </dgm:presLayoutVars>
      </dgm:prSet>
      <dgm:spPr/>
    </dgm:pt>
    <dgm:pt modelId="{B7F80A51-4B0D-4ACE-95F2-F71F5FF4FDC1}" type="pres">
      <dgm:prSet presAssocID="{B71F664F-4878-4A44-BAC7-3AA0C06B5D59}" presName="parentText" presStyleLbl="node1" presStyleIdx="0" presStyleCnt="4">
        <dgm:presLayoutVars>
          <dgm:chMax val="0"/>
          <dgm:bulletEnabled val="1"/>
        </dgm:presLayoutVars>
      </dgm:prSet>
      <dgm:spPr/>
    </dgm:pt>
    <dgm:pt modelId="{9EE7DE52-67C6-4A45-BF08-B834E487EC7E}" type="pres">
      <dgm:prSet presAssocID="{3F3AEFA9-710F-41BC-A309-17AFA8F360ED}" presName="spacer" presStyleCnt="0"/>
      <dgm:spPr/>
    </dgm:pt>
    <dgm:pt modelId="{4061B0C2-35BF-472A-BAEE-2C2537C0C96D}" type="pres">
      <dgm:prSet presAssocID="{2F746213-C2FF-4B4A-9E8F-3A915FB304E5}" presName="parentText" presStyleLbl="node1" presStyleIdx="1" presStyleCnt="4">
        <dgm:presLayoutVars>
          <dgm:chMax val="0"/>
          <dgm:bulletEnabled val="1"/>
        </dgm:presLayoutVars>
      </dgm:prSet>
      <dgm:spPr/>
    </dgm:pt>
    <dgm:pt modelId="{55A13236-D8CC-4881-9688-290D79D2867B}" type="pres">
      <dgm:prSet presAssocID="{EFA2A127-66A3-4116-8BAD-EC278F8E7E65}" presName="spacer" presStyleCnt="0"/>
      <dgm:spPr/>
    </dgm:pt>
    <dgm:pt modelId="{509BAC63-7530-4A9D-A767-E2A449C4EAEA}" type="pres">
      <dgm:prSet presAssocID="{018689C1-4F8E-497C-B9C7-5005CAB960EA}" presName="parentText" presStyleLbl="node1" presStyleIdx="2" presStyleCnt="4">
        <dgm:presLayoutVars>
          <dgm:chMax val="0"/>
          <dgm:bulletEnabled val="1"/>
        </dgm:presLayoutVars>
      </dgm:prSet>
      <dgm:spPr/>
    </dgm:pt>
    <dgm:pt modelId="{FB5E631B-2169-4F83-82ED-34051F8B16DA}" type="pres">
      <dgm:prSet presAssocID="{7ABD88A7-DDF5-4BAE-BBA8-EC2A044A0CB6}" presName="spacer" presStyleCnt="0"/>
      <dgm:spPr/>
    </dgm:pt>
    <dgm:pt modelId="{3496CE6F-8F94-4314-BDF7-858133C49762}" type="pres">
      <dgm:prSet presAssocID="{91A96250-4EED-4691-9B8E-61D722019332}" presName="parentText" presStyleLbl="node1" presStyleIdx="3" presStyleCnt="4">
        <dgm:presLayoutVars>
          <dgm:chMax val="0"/>
          <dgm:bulletEnabled val="1"/>
        </dgm:presLayoutVars>
      </dgm:prSet>
      <dgm:spPr/>
    </dgm:pt>
  </dgm:ptLst>
  <dgm:cxnLst>
    <dgm:cxn modelId="{41F23E25-1E5D-4B4E-BA9F-5180281A91FF}" srcId="{D34914AF-54ED-43D7-A6FF-6C8C2CBED641}" destId="{91A96250-4EED-4691-9B8E-61D722019332}" srcOrd="3" destOrd="0" parTransId="{DF07B222-D6C6-4497-824D-3F3A4FE8DC9A}" sibTransId="{7F41F37B-17C4-4511-B71A-F3185C255092}"/>
    <dgm:cxn modelId="{D51FDF26-FCFC-44AF-8378-5E4114EC11D1}" type="presOf" srcId="{2F746213-C2FF-4B4A-9E8F-3A915FB304E5}" destId="{4061B0C2-35BF-472A-BAEE-2C2537C0C96D}" srcOrd="0" destOrd="0" presId="urn:microsoft.com/office/officeart/2005/8/layout/vList2"/>
    <dgm:cxn modelId="{8F64AB3D-DDF5-4AC8-88E7-8260E4784F54}" type="presOf" srcId="{D34914AF-54ED-43D7-A6FF-6C8C2CBED641}" destId="{DE35D31C-0B24-4AC1-8F30-0201A003E584}" srcOrd="0" destOrd="0" presId="urn:microsoft.com/office/officeart/2005/8/layout/vList2"/>
    <dgm:cxn modelId="{87899A44-4E08-4428-B01A-506C43767D2D}" type="presOf" srcId="{018689C1-4F8E-497C-B9C7-5005CAB960EA}" destId="{509BAC63-7530-4A9D-A767-E2A449C4EAEA}" srcOrd="0" destOrd="0" presId="urn:microsoft.com/office/officeart/2005/8/layout/vList2"/>
    <dgm:cxn modelId="{C14DF664-D1E8-45A6-B46A-4C5924A5EEB7}" srcId="{D34914AF-54ED-43D7-A6FF-6C8C2CBED641}" destId="{018689C1-4F8E-497C-B9C7-5005CAB960EA}" srcOrd="2" destOrd="0" parTransId="{3FDB245E-2003-4C85-BAF2-12E917E488FF}" sibTransId="{7ABD88A7-DDF5-4BAE-BBA8-EC2A044A0CB6}"/>
    <dgm:cxn modelId="{D2126F66-4508-407D-8F48-CC0F65B19E96}" srcId="{D34914AF-54ED-43D7-A6FF-6C8C2CBED641}" destId="{2F746213-C2FF-4B4A-9E8F-3A915FB304E5}" srcOrd="1" destOrd="0" parTransId="{704DF97F-53CF-4E20-A638-68EB948C12C1}" sibTransId="{EFA2A127-66A3-4116-8BAD-EC278F8E7E65}"/>
    <dgm:cxn modelId="{0431F57C-068C-4E0B-8A26-C23A56015485}" srcId="{D34914AF-54ED-43D7-A6FF-6C8C2CBED641}" destId="{B71F664F-4878-4A44-BAC7-3AA0C06B5D59}" srcOrd="0" destOrd="0" parTransId="{45B96542-2F53-4FDC-B0F9-0445E86605D5}" sibTransId="{3F3AEFA9-710F-41BC-A309-17AFA8F360ED}"/>
    <dgm:cxn modelId="{DB99B1AB-1A5E-4BF7-8CF9-A9E6657B3193}" type="presOf" srcId="{91A96250-4EED-4691-9B8E-61D722019332}" destId="{3496CE6F-8F94-4314-BDF7-858133C49762}" srcOrd="0" destOrd="0" presId="urn:microsoft.com/office/officeart/2005/8/layout/vList2"/>
    <dgm:cxn modelId="{0AAB35E9-EA37-43A0-A30E-5B408D794AEA}" type="presOf" srcId="{B71F664F-4878-4A44-BAC7-3AA0C06B5D59}" destId="{B7F80A51-4B0D-4ACE-95F2-F71F5FF4FDC1}" srcOrd="0" destOrd="0" presId="urn:microsoft.com/office/officeart/2005/8/layout/vList2"/>
    <dgm:cxn modelId="{EEBC08F8-071C-416E-8CD9-837DE554F0C2}" type="presParOf" srcId="{DE35D31C-0B24-4AC1-8F30-0201A003E584}" destId="{B7F80A51-4B0D-4ACE-95F2-F71F5FF4FDC1}" srcOrd="0" destOrd="0" presId="urn:microsoft.com/office/officeart/2005/8/layout/vList2"/>
    <dgm:cxn modelId="{DDBFF9E1-A295-4BB2-B533-26203F0C96E6}" type="presParOf" srcId="{DE35D31C-0B24-4AC1-8F30-0201A003E584}" destId="{9EE7DE52-67C6-4A45-BF08-B834E487EC7E}" srcOrd="1" destOrd="0" presId="urn:microsoft.com/office/officeart/2005/8/layout/vList2"/>
    <dgm:cxn modelId="{08784D03-721A-4744-ADD8-D98971955547}" type="presParOf" srcId="{DE35D31C-0B24-4AC1-8F30-0201A003E584}" destId="{4061B0C2-35BF-472A-BAEE-2C2537C0C96D}" srcOrd="2" destOrd="0" presId="urn:microsoft.com/office/officeart/2005/8/layout/vList2"/>
    <dgm:cxn modelId="{D396B353-7908-45DC-8B8D-18C3956C1FA6}" type="presParOf" srcId="{DE35D31C-0B24-4AC1-8F30-0201A003E584}" destId="{55A13236-D8CC-4881-9688-290D79D2867B}" srcOrd="3" destOrd="0" presId="urn:microsoft.com/office/officeart/2005/8/layout/vList2"/>
    <dgm:cxn modelId="{C71193F9-5033-4DB9-973A-ABF9DC6CE9B4}" type="presParOf" srcId="{DE35D31C-0B24-4AC1-8F30-0201A003E584}" destId="{509BAC63-7530-4A9D-A767-E2A449C4EAEA}" srcOrd="4" destOrd="0" presId="urn:microsoft.com/office/officeart/2005/8/layout/vList2"/>
    <dgm:cxn modelId="{167077CF-5925-4EE6-8FDF-29A1FA956A97}" type="presParOf" srcId="{DE35D31C-0B24-4AC1-8F30-0201A003E584}" destId="{FB5E631B-2169-4F83-82ED-34051F8B16DA}" srcOrd="5" destOrd="0" presId="urn:microsoft.com/office/officeart/2005/8/layout/vList2"/>
    <dgm:cxn modelId="{FD50110D-260D-4853-A690-AD0C76331D5E}" type="presParOf" srcId="{DE35D31C-0B24-4AC1-8F30-0201A003E584}" destId="{3496CE6F-8F94-4314-BDF7-858133C4976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41AB02-ACFA-4A10-9631-6C2267FA4EE4}"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7F15D92A-466E-4470-9F0D-5024F16E08F4}">
      <dgm:prSet/>
      <dgm:spPr/>
      <dgm:t>
        <a:bodyPr/>
        <a:lstStyle/>
        <a:p>
          <a:r>
            <a:rPr lang="en-US"/>
            <a:t>This project aims to develop a cutting-edge multimodal emotion detection system, leveraging the power of LLMs like LLaMa, LLaVa, and Wav2vec.</a:t>
          </a:r>
        </a:p>
      </dgm:t>
    </dgm:pt>
    <dgm:pt modelId="{181AAFE8-AFE1-4F2C-97A5-2A4821313A4B}" type="parTrans" cxnId="{2E371947-AD87-4F38-8BA9-FA246C521862}">
      <dgm:prSet/>
      <dgm:spPr/>
      <dgm:t>
        <a:bodyPr/>
        <a:lstStyle/>
        <a:p>
          <a:endParaRPr lang="en-US"/>
        </a:p>
      </dgm:t>
    </dgm:pt>
    <dgm:pt modelId="{E11C6DBF-F156-40E6-A659-9723A0C7F347}" type="sibTrans" cxnId="{2E371947-AD87-4F38-8BA9-FA246C521862}">
      <dgm:prSet/>
      <dgm:spPr/>
      <dgm:t>
        <a:bodyPr/>
        <a:lstStyle/>
        <a:p>
          <a:endParaRPr lang="en-US"/>
        </a:p>
      </dgm:t>
    </dgm:pt>
    <dgm:pt modelId="{C9A67E07-6734-46F6-A7CE-1B9A6C955C68}">
      <dgm:prSet/>
      <dgm:spPr/>
      <dgm:t>
        <a:bodyPr/>
        <a:lstStyle/>
        <a:p>
          <a:r>
            <a:rPr lang="en-US"/>
            <a:t>It stands at the intersection of technology, psychology, and user experience, aiming to bring a deeper understanding of human emotions to digital interactions.</a:t>
          </a:r>
        </a:p>
      </dgm:t>
    </dgm:pt>
    <dgm:pt modelId="{112A34F3-7F7E-42D2-870E-8F0E08ED9EEE}" type="parTrans" cxnId="{56F2D865-3497-49F2-8C12-FA325E252462}">
      <dgm:prSet/>
      <dgm:spPr/>
      <dgm:t>
        <a:bodyPr/>
        <a:lstStyle/>
        <a:p>
          <a:endParaRPr lang="en-US"/>
        </a:p>
      </dgm:t>
    </dgm:pt>
    <dgm:pt modelId="{D2205A1F-49C9-46B4-AAF0-D5F96C411622}" type="sibTrans" cxnId="{56F2D865-3497-49F2-8C12-FA325E252462}">
      <dgm:prSet/>
      <dgm:spPr/>
      <dgm:t>
        <a:bodyPr/>
        <a:lstStyle/>
        <a:p>
          <a:endParaRPr lang="en-US"/>
        </a:p>
      </dgm:t>
    </dgm:pt>
    <dgm:pt modelId="{B6B52052-CFF3-4BCB-8A8C-FE3B454DB6DD}" type="pres">
      <dgm:prSet presAssocID="{8541AB02-ACFA-4A10-9631-6C2267FA4EE4}" presName="hierChild1" presStyleCnt="0">
        <dgm:presLayoutVars>
          <dgm:chPref val="1"/>
          <dgm:dir/>
          <dgm:animOne val="branch"/>
          <dgm:animLvl val="lvl"/>
          <dgm:resizeHandles/>
        </dgm:presLayoutVars>
      </dgm:prSet>
      <dgm:spPr/>
    </dgm:pt>
    <dgm:pt modelId="{2BDB14BC-6630-4690-A316-EFE8A3EB2520}" type="pres">
      <dgm:prSet presAssocID="{7F15D92A-466E-4470-9F0D-5024F16E08F4}" presName="hierRoot1" presStyleCnt="0"/>
      <dgm:spPr/>
    </dgm:pt>
    <dgm:pt modelId="{D650681E-7F63-47BF-9E99-ED95A288F820}" type="pres">
      <dgm:prSet presAssocID="{7F15D92A-466E-4470-9F0D-5024F16E08F4}" presName="composite" presStyleCnt="0"/>
      <dgm:spPr/>
    </dgm:pt>
    <dgm:pt modelId="{A47445CD-4EE0-4434-8432-BC67ADF22BE7}" type="pres">
      <dgm:prSet presAssocID="{7F15D92A-466E-4470-9F0D-5024F16E08F4}" presName="background" presStyleLbl="node0" presStyleIdx="0" presStyleCnt="2"/>
      <dgm:spPr/>
    </dgm:pt>
    <dgm:pt modelId="{A932A64E-EB64-4399-840A-EA37D9D2BD72}" type="pres">
      <dgm:prSet presAssocID="{7F15D92A-466E-4470-9F0D-5024F16E08F4}" presName="text" presStyleLbl="fgAcc0" presStyleIdx="0" presStyleCnt="2">
        <dgm:presLayoutVars>
          <dgm:chPref val="3"/>
        </dgm:presLayoutVars>
      </dgm:prSet>
      <dgm:spPr/>
    </dgm:pt>
    <dgm:pt modelId="{D3177BB9-E44A-4980-B390-C397B8ACCD58}" type="pres">
      <dgm:prSet presAssocID="{7F15D92A-466E-4470-9F0D-5024F16E08F4}" presName="hierChild2" presStyleCnt="0"/>
      <dgm:spPr/>
    </dgm:pt>
    <dgm:pt modelId="{E1A162BE-7EE0-477A-8768-4600CA7FEE7F}" type="pres">
      <dgm:prSet presAssocID="{C9A67E07-6734-46F6-A7CE-1B9A6C955C68}" presName="hierRoot1" presStyleCnt="0"/>
      <dgm:spPr/>
    </dgm:pt>
    <dgm:pt modelId="{17FBD06E-CA80-44B7-9E4D-4C5964348C38}" type="pres">
      <dgm:prSet presAssocID="{C9A67E07-6734-46F6-A7CE-1B9A6C955C68}" presName="composite" presStyleCnt="0"/>
      <dgm:spPr/>
    </dgm:pt>
    <dgm:pt modelId="{FC945849-31D3-4749-A4A8-0B44FCF7273A}" type="pres">
      <dgm:prSet presAssocID="{C9A67E07-6734-46F6-A7CE-1B9A6C955C68}" presName="background" presStyleLbl="node0" presStyleIdx="1" presStyleCnt="2"/>
      <dgm:spPr/>
    </dgm:pt>
    <dgm:pt modelId="{D30E8411-6C18-44B7-A075-8FFADBF898CE}" type="pres">
      <dgm:prSet presAssocID="{C9A67E07-6734-46F6-A7CE-1B9A6C955C68}" presName="text" presStyleLbl="fgAcc0" presStyleIdx="1" presStyleCnt="2">
        <dgm:presLayoutVars>
          <dgm:chPref val="3"/>
        </dgm:presLayoutVars>
      </dgm:prSet>
      <dgm:spPr/>
    </dgm:pt>
    <dgm:pt modelId="{F10C5861-4C91-4C11-B552-187B4C668C8B}" type="pres">
      <dgm:prSet presAssocID="{C9A67E07-6734-46F6-A7CE-1B9A6C955C68}" presName="hierChild2" presStyleCnt="0"/>
      <dgm:spPr/>
    </dgm:pt>
  </dgm:ptLst>
  <dgm:cxnLst>
    <dgm:cxn modelId="{56F2D865-3497-49F2-8C12-FA325E252462}" srcId="{8541AB02-ACFA-4A10-9631-6C2267FA4EE4}" destId="{C9A67E07-6734-46F6-A7CE-1B9A6C955C68}" srcOrd="1" destOrd="0" parTransId="{112A34F3-7F7E-42D2-870E-8F0E08ED9EEE}" sibTransId="{D2205A1F-49C9-46B4-AAF0-D5F96C411622}"/>
    <dgm:cxn modelId="{2E371947-AD87-4F38-8BA9-FA246C521862}" srcId="{8541AB02-ACFA-4A10-9631-6C2267FA4EE4}" destId="{7F15D92A-466E-4470-9F0D-5024F16E08F4}" srcOrd="0" destOrd="0" parTransId="{181AAFE8-AFE1-4F2C-97A5-2A4821313A4B}" sibTransId="{E11C6DBF-F156-40E6-A659-9723A0C7F347}"/>
    <dgm:cxn modelId="{141D1BA7-6435-4A3B-B954-1BD06F825552}" type="presOf" srcId="{8541AB02-ACFA-4A10-9631-6C2267FA4EE4}" destId="{B6B52052-CFF3-4BCB-8A8C-FE3B454DB6DD}" srcOrd="0" destOrd="0" presId="urn:microsoft.com/office/officeart/2005/8/layout/hierarchy1"/>
    <dgm:cxn modelId="{7506DCAB-23A5-407E-9E99-93996E7C8F31}" type="presOf" srcId="{C9A67E07-6734-46F6-A7CE-1B9A6C955C68}" destId="{D30E8411-6C18-44B7-A075-8FFADBF898CE}" srcOrd="0" destOrd="0" presId="urn:microsoft.com/office/officeart/2005/8/layout/hierarchy1"/>
    <dgm:cxn modelId="{00D6BCFF-F82C-4C12-8AAA-625C938AE7B4}" type="presOf" srcId="{7F15D92A-466E-4470-9F0D-5024F16E08F4}" destId="{A932A64E-EB64-4399-840A-EA37D9D2BD72}" srcOrd="0" destOrd="0" presId="urn:microsoft.com/office/officeart/2005/8/layout/hierarchy1"/>
    <dgm:cxn modelId="{C4602A26-BBDE-450A-B2D1-EF4C0E52AF1F}" type="presParOf" srcId="{B6B52052-CFF3-4BCB-8A8C-FE3B454DB6DD}" destId="{2BDB14BC-6630-4690-A316-EFE8A3EB2520}" srcOrd="0" destOrd="0" presId="urn:microsoft.com/office/officeart/2005/8/layout/hierarchy1"/>
    <dgm:cxn modelId="{5CFFEF47-7CF9-4DDF-9D37-5313353BF675}" type="presParOf" srcId="{2BDB14BC-6630-4690-A316-EFE8A3EB2520}" destId="{D650681E-7F63-47BF-9E99-ED95A288F820}" srcOrd="0" destOrd="0" presId="urn:microsoft.com/office/officeart/2005/8/layout/hierarchy1"/>
    <dgm:cxn modelId="{B5C7DC18-4328-4944-B488-AC898CAAF77C}" type="presParOf" srcId="{D650681E-7F63-47BF-9E99-ED95A288F820}" destId="{A47445CD-4EE0-4434-8432-BC67ADF22BE7}" srcOrd="0" destOrd="0" presId="urn:microsoft.com/office/officeart/2005/8/layout/hierarchy1"/>
    <dgm:cxn modelId="{E4ABE40E-2DD5-416F-AA71-3C28BBEB7B62}" type="presParOf" srcId="{D650681E-7F63-47BF-9E99-ED95A288F820}" destId="{A932A64E-EB64-4399-840A-EA37D9D2BD72}" srcOrd="1" destOrd="0" presId="urn:microsoft.com/office/officeart/2005/8/layout/hierarchy1"/>
    <dgm:cxn modelId="{D689A48A-5E7F-420D-9EC7-DD7623036C90}" type="presParOf" srcId="{2BDB14BC-6630-4690-A316-EFE8A3EB2520}" destId="{D3177BB9-E44A-4980-B390-C397B8ACCD58}" srcOrd="1" destOrd="0" presId="urn:microsoft.com/office/officeart/2005/8/layout/hierarchy1"/>
    <dgm:cxn modelId="{42D54D8A-BE95-4A89-953C-5F220837EE45}" type="presParOf" srcId="{B6B52052-CFF3-4BCB-8A8C-FE3B454DB6DD}" destId="{E1A162BE-7EE0-477A-8768-4600CA7FEE7F}" srcOrd="1" destOrd="0" presId="urn:microsoft.com/office/officeart/2005/8/layout/hierarchy1"/>
    <dgm:cxn modelId="{E9045039-D2F8-48CE-9EDA-2217DB5A7FF7}" type="presParOf" srcId="{E1A162BE-7EE0-477A-8768-4600CA7FEE7F}" destId="{17FBD06E-CA80-44B7-9E4D-4C5964348C38}" srcOrd="0" destOrd="0" presId="urn:microsoft.com/office/officeart/2005/8/layout/hierarchy1"/>
    <dgm:cxn modelId="{C925C4E2-E230-4180-8614-871E8ABD0ADF}" type="presParOf" srcId="{17FBD06E-CA80-44B7-9E4D-4C5964348C38}" destId="{FC945849-31D3-4749-A4A8-0B44FCF7273A}" srcOrd="0" destOrd="0" presId="urn:microsoft.com/office/officeart/2005/8/layout/hierarchy1"/>
    <dgm:cxn modelId="{31ADF3E0-F799-4864-8EE0-30F18023A564}" type="presParOf" srcId="{17FBD06E-CA80-44B7-9E4D-4C5964348C38}" destId="{D30E8411-6C18-44B7-A075-8FFADBF898CE}" srcOrd="1" destOrd="0" presId="urn:microsoft.com/office/officeart/2005/8/layout/hierarchy1"/>
    <dgm:cxn modelId="{D7F2A57F-53AF-40CE-8429-E2CEF4242A62}" type="presParOf" srcId="{E1A162BE-7EE0-477A-8768-4600CA7FEE7F}" destId="{F10C5861-4C91-4C11-B552-187B4C668C8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AD320-7DF2-4A61-BB4E-1305ABCC6E6C}">
      <dsp:nvSpPr>
        <dsp:cNvPr id="0" name=""/>
        <dsp:cNvSpPr/>
      </dsp:nvSpPr>
      <dsp:spPr>
        <a:xfrm>
          <a:off x="0" y="1658"/>
          <a:ext cx="10078903" cy="8404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0AA2EC-7097-490C-9FE2-8CDB566D40C2}">
      <dsp:nvSpPr>
        <dsp:cNvPr id="0" name=""/>
        <dsp:cNvSpPr/>
      </dsp:nvSpPr>
      <dsp:spPr>
        <a:xfrm>
          <a:off x="254241" y="190763"/>
          <a:ext cx="462256" cy="4622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B1A0E0-5249-4A8C-A122-199832184973}">
      <dsp:nvSpPr>
        <dsp:cNvPr id="0" name=""/>
        <dsp:cNvSpPr/>
      </dsp:nvSpPr>
      <dsp:spPr>
        <a:xfrm>
          <a:off x="970739" y="1658"/>
          <a:ext cx="9108163" cy="840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49" tIns="88949" rIns="88949" bIns="88949" numCol="1" spcCol="1270" anchor="ctr" anchorCtr="0">
          <a:noAutofit/>
        </a:bodyPr>
        <a:lstStyle/>
        <a:p>
          <a:pPr marL="0" lvl="0" indent="0" algn="l" defTabSz="622300">
            <a:lnSpc>
              <a:spcPct val="100000"/>
            </a:lnSpc>
            <a:spcBef>
              <a:spcPct val="0"/>
            </a:spcBef>
            <a:spcAft>
              <a:spcPct val="35000"/>
            </a:spcAft>
            <a:buNone/>
          </a:pPr>
          <a:r>
            <a:rPr lang="en-US" sz="1400" b="1" kern="1200"/>
            <a:t>Integration of Textual Data with LLaMa:</a:t>
          </a:r>
          <a:r>
            <a:rPr lang="en-US" sz="1400" kern="1200"/>
            <a:t> Utilizing LLaMa for advanced sentiment analysis and natural language understanding. Techniques like transfer learning can be employed, where pre-trained models are further fine-tuned with our specific datasets.</a:t>
          </a:r>
        </a:p>
      </dsp:txBody>
      <dsp:txXfrm>
        <a:off x="970739" y="1658"/>
        <a:ext cx="9108163" cy="840467"/>
      </dsp:txXfrm>
    </dsp:sp>
    <dsp:sp modelId="{F6A6CF96-564D-4178-A20D-B4B3C653A258}">
      <dsp:nvSpPr>
        <dsp:cNvPr id="0" name=""/>
        <dsp:cNvSpPr/>
      </dsp:nvSpPr>
      <dsp:spPr>
        <a:xfrm>
          <a:off x="0" y="1052242"/>
          <a:ext cx="10078903" cy="8404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8D0EDE-69C3-405B-ACF3-C20317594710}">
      <dsp:nvSpPr>
        <dsp:cNvPr id="0" name=""/>
        <dsp:cNvSpPr/>
      </dsp:nvSpPr>
      <dsp:spPr>
        <a:xfrm>
          <a:off x="254241" y="1241347"/>
          <a:ext cx="462256" cy="4622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1F1070-95B0-4905-A63A-430407B15594}">
      <dsp:nvSpPr>
        <dsp:cNvPr id="0" name=""/>
        <dsp:cNvSpPr/>
      </dsp:nvSpPr>
      <dsp:spPr>
        <a:xfrm>
          <a:off x="970739" y="1052242"/>
          <a:ext cx="9108163" cy="840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49" tIns="88949" rIns="88949" bIns="88949" numCol="1" spcCol="1270" anchor="ctr" anchorCtr="0">
          <a:noAutofit/>
        </a:bodyPr>
        <a:lstStyle/>
        <a:p>
          <a:pPr marL="0" lvl="0" indent="0" algn="l" defTabSz="622300">
            <a:lnSpc>
              <a:spcPct val="100000"/>
            </a:lnSpc>
            <a:spcBef>
              <a:spcPct val="0"/>
            </a:spcBef>
            <a:spcAft>
              <a:spcPct val="35000"/>
            </a:spcAft>
            <a:buNone/>
          </a:pPr>
          <a:r>
            <a:rPr lang="en-US" sz="1400" b="1" kern="1200"/>
            <a:t>Audio Processing with Wav2vec:</a:t>
          </a:r>
          <a:r>
            <a:rPr lang="en-US" sz="1400" kern="1200"/>
            <a:t> Implementing Wav2vec for extracting meaningful features from audio data. Focus on capturing emotional cues like tone, pitch, and speech rhythm.</a:t>
          </a:r>
        </a:p>
      </dsp:txBody>
      <dsp:txXfrm>
        <a:off x="970739" y="1052242"/>
        <a:ext cx="9108163" cy="840467"/>
      </dsp:txXfrm>
    </dsp:sp>
    <dsp:sp modelId="{46E57785-15DD-494D-9E05-6C2B05297D39}">
      <dsp:nvSpPr>
        <dsp:cNvPr id="0" name=""/>
        <dsp:cNvSpPr/>
      </dsp:nvSpPr>
      <dsp:spPr>
        <a:xfrm>
          <a:off x="0" y="2102825"/>
          <a:ext cx="10078903" cy="8404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40BD63-854D-479F-8D98-8AED843F4490}">
      <dsp:nvSpPr>
        <dsp:cNvPr id="0" name=""/>
        <dsp:cNvSpPr/>
      </dsp:nvSpPr>
      <dsp:spPr>
        <a:xfrm>
          <a:off x="254241" y="2291930"/>
          <a:ext cx="462256" cy="4622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DF7AEE-3D45-4769-91DF-2E85786F2B7C}">
      <dsp:nvSpPr>
        <dsp:cNvPr id="0" name=""/>
        <dsp:cNvSpPr/>
      </dsp:nvSpPr>
      <dsp:spPr>
        <a:xfrm>
          <a:off x="970739" y="2102825"/>
          <a:ext cx="9108163" cy="840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49" tIns="88949" rIns="88949" bIns="88949" numCol="1" spcCol="1270" anchor="ctr" anchorCtr="0">
          <a:noAutofit/>
        </a:bodyPr>
        <a:lstStyle/>
        <a:p>
          <a:pPr marL="0" lvl="0" indent="0" algn="l" defTabSz="622300">
            <a:lnSpc>
              <a:spcPct val="100000"/>
            </a:lnSpc>
            <a:spcBef>
              <a:spcPct val="0"/>
            </a:spcBef>
            <a:spcAft>
              <a:spcPct val="35000"/>
            </a:spcAft>
            <a:buNone/>
          </a:pPr>
          <a:r>
            <a:rPr lang="en-US" sz="1400" b="1" kern="1200"/>
            <a:t>Integration of Visual Data with LLaVa:</a:t>
          </a:r>
          <a:r>
            <a:rPr lang="en-US" sz="1400" kern="1200"/>
            <a:t> Utilizing LLaVa for Image processing and emotion detection from faces.</a:t>
          </a:r>
        </a:p>
      </dsp:txBody>
      <dsp:txXfrm>
        <a:off x="970739" y="2102825"/>
        <a:ext cx="9108163" cy="840467"/>
      </dsp:txXfrm>
    </dsp:sp>
    <dsp:sp modelId="{34B19228-FA4D-462D-BA46-99FCF4065AC5}">
      <dsp:nvSpPr>
        <dsp:cNvPr id="0" name=""/>
        <dsp:cNvSpPr/>
      </dsp:nvSpPr>
      <dsp:spPr>
        <a:xfrm>
          <a:off x="0" y="3153409"/>
          <a:ext cx="10078903" cy="8404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B5726A-DBEB-4E27-B11D-AD0E8A4458A8}">
      <dsp:nvSpPr>
        <dsp:cNvPr id="0" name=""/>
        <dsp:cNvSpPr/>
      </dsp:nvSpPr>
      <dsp:spPr>
        <a:xfrm>
          <a:off x="254241" y="3342514"/>
          <a:ext cx="462256" cy="4622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105471-0ED1-4E70-A2F5-D22F278D8C3F}">
      <dsp:nvSpPr>
        <dsp:cNvPr id="0" name=""/>
        <dsp:cNvSpPr/>
      </dsp:nvSpPr>
      <dsp:spPr>
        <a:xfrm>
          <a:off x="970739" y="3153409"/>
          <a:ext cx="9108163" cy="840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49" tIns="88949" rIns="88949" bIns="88949" numCol="1" spcCol="1270" anchor="ctr" anchorCtr="0">
          <a:noAutofit/>
        </a:bodyPr>
        <a:lstStyle/>
        <a:p>
          <a:pPr marL="0" lvl="0" indent="0" algn="l" defTabSz="622300">
            <a:lnSpc>
              <a:spcPct val="100000"/>
            </a:lnSpc>
            <a:spcBef>
              <a:spcPct val="0"/>
            </a:spcBef>
            <a:spcAft>
              <a:spcPct val="35000"/>
            </a:spcAft>
            <a:buNone/>
          </a:pPr>
          <a:r>
            <a:rPr lang="en-US" sz="1400" b="1" kern="1200"/>
            <a:t>Synchronizing LLM Outputs with Other Modalities:</a:t>
          </a:r>
          <a:r>
            <a:rPr lang="en-US" sz="1400" kern="1200"/>
            <a:t> Developing a framework for integrating the outputs of LLMs with image and audio data analysis. Ensuring that the data from different modalities aligns correctly and complements each other in the final emotion prediction.</a:t>
          </a:r>
        </a:p>
      </dsp:txBody>
      <dsp:txXfrm>
        <a:off x="970739" y="3153409"/>
        <a:ext cx="9108163" cy="8404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80A51-4B0D-4ACE-95F2-F71F5FF4FDC1}">
      <dsp:nvSpPr>
        <dsp:cNvPr id="0" name=""/>
        <dsp:cNvSpPr/>
      </dsp:nvSpPr>
      <dsp:spPr>
        <a:xfrm>
          <a:off x="0" y="78723"/>
          <a:ext cx="10152590" cy="10568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solidFill>
                <a:schemeClr val="bg1">
                  <a:lumMod val="95000"/>
                  <a:lumOff val="5000"/>
                </a:schemeClr>
              </a:solidFill>
            </a:rPr>
            <a:t>Data Collection and Preprocessing:</a:t>
          </a:r>
          <a:r>
            <a:rPr lang="en-US" sz="1500" kern="1200" dirty="0">
              <a:solidFill>
                <a:schemeClr val="bg1">
                  <a:lumMod val="95000"/>
                  <a:lumOff val="5000"/>
                </a:schemeClr>
              </a:solidFill>
            </a:rPr>
            <a:t> Collecting data from various sources as previously outlined. Preprocessing involves cleaning, normalizing, and structuring the data for analysis. This includes noise reduction in audio data, image normalization, and text tokenization.</a:t>
          </a:r>
        </a:p>
      </dsp:txBody>
      <dsp:txXfrm>
        <a:off x="51591" y="130314"/>
        <a:ext cx="10049408" cy="953657"/>
      </dsp:txXfrm>
    </dsp:sp>
    <dsp:sp modelId="{4061B0C2-35BF-472A-BAEE-2C2537C0C96D}">
      <dsp:nvSpPr>
        <dsp:cNvPr id="0" name=""/>
        <dsp:cNvSpPr/>
      </dsp:nvSpPr>
      <dsp:spPr>
        <a:xfrm>
          <a:off x="0" y="1178762"/>
          <a:ext cx="10152590" cy="10568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Feature Extraction:</a:t>
          </a:r>
          <a:r>
            <a:rPr lang="en-US" sz="1500" kern="1200"/>
            <a:t> Identifying and extracting relevant features from each modality. For instance, extracting key facial landmarks from images, spectral features from audio, and semantic features from text.</a:t>
          </a:r>
        </a:p>
      </dsp:txBody>
      <dsp:txXfrm>
        <a:off x="51591" y="1230353"/>
        <a:ext cx="10049408" cy="953657"/>
      </dsp:txXfrm>
    </dsp:sp>
    <dsp:sp modelId="{509BAC63-7530-4A9D-A767-E2A449C4EAEA}">
      <dsp:nvSpPr>
        <dsp:cNvPr id="0" name=""/>
        <dsp:cNvSpPr/>
      </dsp:nvSpPr>
      <dsp:spPr>
        <a:xfrm>
          <a:off x="0" y="2278801"/>
          <a:ext cx="10152590" cy="10568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Model Training and Validation: </a:t>
          </a:r>
          <a:r>
            <a:rPr lang="en-US" sz="1500" kern="1200"/>
            <a:t>Applying machine learning algorithms to train the emotion detection model. This includes supervised learning techniques using labeled datasets. Validation involves assessing the model's performance using a separate dataset to ensure accuracy and reliability.</a:t>
          </a:r>
        </a:p>
      </dsp:txBody>
      <dsp:txXfrm>
        <a:off x="51591" y="2330392"/>
        <a:ext cx="10049408" cy="953657"/>
      </dsp:txXfrm>
    </dsp:sp>
    <dsp:sp modelId="{3496CE6F-8F94-4314-BDF7-858133C49762}">
      <dsp:nvSpPr>
        <dsp:cNvPr id="0" name=""/>
        <dsp:cNvSpPr/>
      </dsp:nvSpPr>
      <dsp:spPr>
        <a:xfrm>
          <a:off x="0" y="3378840"/>
          <a:ext cx="10152590" cy="10568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t>Fine-Tuning and Optimization:</a:t>
          </a:r>
          <a:r>
            <a:rPr lang="en-US" sz="1500" kern="1200" dirty="0"/>
            <a:t> Fine-tuning the model parameters for optimal performance. This could involve hyperparameter tuning and testing different model architectures. Fine-tuning models can be intensive and expensive, therefore, we propose the use of methods to efficiently fine-tune parameters, like </a:t>
          </a:r>
          <a:r>
            <a:rPr lang="en-US" sz="1500" kern="1200" dirty="0" err="1"/>
            <a:t>LoRA</a:t>
          </a:r>
          <a:r>
            <a:rPr lang="en-US" sz="1500" kern="1200" dirty="0"/>
            <a:t>, </a:t>
          </a:r>
          <a:r>
            <a:rPr lang="en-US" sz="1500" kern="1200" dirty="0" err="1"/>
            <a:t>QLoRA</a:t>
          </a:r>
          <a:r>
            <a:rPr lang="en-US" sz="1500" kern="1200" dirty="0"/>
            <a:t>, Adapter Modules and </a:t>
          </a:r>
          <a:r>
            <a:rPr lang="en-US" sz="1500" kern="1200" dirty="0" err="1"/>
            <a:t>BitFit</a:t>
          </a:r>
          <a:r>
            <a:rPr lang="en-US" sz="1500" kern="1200" dirty="0"/>
            <a:t>, each of which only fine-tune a small subset of parameters to a great effect and will help tune the models for emotion recognition.</a:t>
          </a:r>
        </a:p>
      </dsp:txBody>
      <dsp:txXfrm>
        <a:off x="51591" y="3430431"/>
        <a:ext cx="10049408" cy="9536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7445CD-4EE0-4434-8432-BC67ADF22BE7}">
      <dsp:nvSpPr>
        <dsp:cNvPr id="0" name=""/>
        <dsp:cNvSpPr/>
      </dsp:nvSpPr>
      <dsp:spPr>
        <a:xfrm>
          <a:off x="1282" y="212339"/>
          <a:ext cx="4501504" cy="285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32A64E-EB64-4399-840A-EA37D9D2BD72}">
      <dsp:nvSpPr>
        <dsp:cNvPr id="0" name=""/>
        <dsp:cNvSpPr/>
      </dsp:nvSpPr>
      <dsp:spPr>
        <a:xfrm>
          <a:off x="501449" y="687498"/>
          <a:ext cx="4501504" cy="285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This project aims to develop a cutting-edge multimodal emotion detection system, leveraging the power of LLMs like LLaMa, LLaVa, and Wav2vec.</a:t>
          </a:r>
        </a:p>
      </dsp:txBody>
      <dsp:txXfrm>
        <a:off x="585170" y="771219"/>
        <a:ext cx="4334062" cy="2691013"/>
      </dsp:txXfrm>
    </dsp:sp>
    <dsp:sp modelId="{FC945849-31D3-4749-A4A8-0B44FCF7273A}">
      <dsp:nvSpPr>
        <dsp:cNvPr id="0" name=""/>
        <dsp:cNvSpPr/>
      </dsp:nvSpPr>
      <dsp:spPr>
        <a:xfrm>
          <a:off x="5503121" y="212339"/>
          <a:ext cx="4501504" cy="285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0E8411-6C18-44B7-A075-8FFADBF898CE}">
      <dsp:nvSpPr>
        <dsp:cNvPr id="0" name=""/>
        <dsp:cNvSpPr/>
      </dsp:nvSpPr>
      <dsp:spPr>
        <a:xfrm>
          <a:off x="6003288" y="687498"/>
          <a:ext cx="4501504" cy="285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It stands at the intersection of technology, psychology, and user experience, aiming to bring a deeper understanding of human emotions to digital interactions.</a:t>
          </a:r>
        </a:p>
      </dsp:txBody>
      <dsp:txXfrm>
        <a:off x="6087009" y="771219"/>
        <a:ext cx="4334062" cy="269101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443D0-0C2D-34E5-F513-B62AF3B9E6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03433C-2147-1AAA-72D3-4353F0C816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359E37-4755-4C76-91AF-456C35501A65}"/>
              </a:ext>
            </a:extLst>
          </p:cNvPr>
          <p:cNvSpPr>
            <a:spLocks noGrp="1"/>
          </p:cNvSpPr>
          <p:nvPr>
            <p:ph type="dt" sz="half" idx="10"/>
          </p:nvPr>
        </p:nvSpPr>
        <p:spPr/>
        <p:txBody>
          <a:bodyPr/>
          <a:lstStyle/>
          <a:p>
            <a:fld id="{8D83FF78-570E-4FF5-8410-A4CA9A2BD15F}" type="datetimeFigureOut">
              <a:rPr lang="en-US" smtClean="0"/>
              <a:t>2/20/2024</a:t>
            </a:fld>
            <a:endParaRPr lang="en-US"/>
          </a:p>
        </p:txBody>
      </p:sp>
      <p:sp>
        <p:nvSpPr>
          <p:cNvPr id="5" name="Footer Placeholder 4">
            <a:extLst>
              <a:ext uri="{FF2B5EF4-FFF2-40B4-BE49-F238E27FC236}">
                <a16:creationId xmlns:a16="http://schemas.microsoft.com/office/drawing/2014/main" id="{482FE7F7-9794-CE9B-EFE0-2AEFD62A1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5EB83-8F5A-6D65-DC07-88E513562642}"/>
              </a:ext>
            </a:extLst>
          </p:cNvPr>
          <p:cNvSpPr>
            <a:spLocks noGrp="1"/>
          </p:cNvSpPr>
          <p:nvPr>
            <p:ph type="sldNum" sz="quarter" idx="12"/>
          </p:nvPr>
        </p:nvSpPr>
        <p:spPr/>
        <p:txBody>
          <a:bodyPr/>
          <a:lstStyle/>
          <a:p>
            <a:fld id="{F2915CF4-87CB-4AB8-959C-BCD01C241814}" type="slidenum">
              <a:rPr lang="en-US" smtClean="0"/>
              <a:t>‹#›</a:t>
            </a:fld>
            <a:endParaRPr lang="en-US"/>
          </a:p>
        </p:txBody>
      </p:sp>
    </p:spTree>
    <p:extLst>
      <p:ext uri="{BB962C8B-B14F-4D97-AF65-F5344CB8AC3E}">
        <p14:creationId xmlns:p14="http://schemas.microsoft.com/office/powerpoint/2010/main" val="3957149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A6E90-54E8-283E-C35F-443484EC73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C8B7AF-1922-B95C-78B6-EA543FA88B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F6DC22-D296-12EF-8FDF-142765169704}"/>
              </a:ext>
            </a:extLst>
          </p:cNvPr>
          <p:cNvSpPr>
            <a:spLocks noGrp="1"/>
          </p:cNvSpPr>
          <p:nvPr>
            <p:ph type="dt" sz="half" idx="10"/>
          </p:nvPr>
        </p:nvSpPr>
        <p:spPr/>
        <p:txBody>
          <a:bodyPr/>
          <a:lstStyle/>
          <a:p>
            <a:fld id="{8D83FF78-570E-4FF5-8410-A4CA9A2BD15F}" type="datetimeFigureOut">
              <a:rPr lang="en-US" smtClean="0"/>
              <a:t>2/20/2024</a:t>
            </a:fld>
            <a:endParaRPr lang="en-US"/>
          </a:p>
        </p:txBody>
      </p:sp>
      <p:sp>
        <p:nvSpPr>
          <p:cNvPr id="5" name="Footer Placeholder 4">
            <a:extLst>
              <a:ext uri="{FF2B5EF4-FFF2-40B4-BE49-F238E27FC236}">
                <a16:creationId xmlns:a16="http://schemas.microsoft.com/office/drawing/2014/main" id="{7B9D8D64-DF99-60F0-917A-A63E75C32A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30EACE-42B0-71CE-FA6E-093E9DFF1C63}"/>
              </a:ext>
            </a:extLst>
          </p:cNvPr>
          <p:cNvSpPr>
            <a:spLocks noGrp="1"/>
          </p:cNvSpPr>
          <p:nvPr>
            <p:ph type="sldNum" sz="quarter" idx="12"/>
          </p:nvPr>
        </p:nvSpPr>
        <p:spPr/>
        <p:txBody>
          <a:bodyPr/>
          <a:lstStyle/>
          <a:p>
            <a:fld id="{F2915CF4-87CB-4AB8-959C-BCD01C241814}" type="slidenum">
              <a:rPr lang="en-US" smtClean="0"/>
              <a:t>‹#›</a:t>
            </a:fld>
            <a:endParaRPr lang="en-US"/>
          </a:p>
        </p:txBody>
      </p:sp>
    </p:spTree>
    <p:extLst>
      <p:ext uri="{BB962C8B-B14F-4D97-AF65-F5344CB8AC3E}">
        <p14:creationId xmlns:p14="http://schemas.microsoft.com/office/powerpoint/2010/main" val="1275238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5A746C-EC6C-646F-7EAC-96FDC12C23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5249FF-B217-48F9-DE91-916D978671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9381E-B29D-2361-D490-E9F3C45D4E9A}"/>
              </a:ext>
            </a:extLst>
          </p:cNvPr>
          <p:cNvSpPr>
            <a:spLocks noGrp="1"/>
          </p:cNvSpPr>
          <p:nvPr>
            <p:ph type="dt" sz="half" idx="10"/>
          </p:nvPr>
        </p:nvSpPr>
        <p:spPr/>
        <p:txBody>
          <a:bodyPr/>
          <a:lstStyle/>
          <a:p>
            <a:fld id="{8D83FF78-570E-4FF5-8410-A4CA9A2BD15F}" type="datetimeFigureOut">
              <a:rPr lang="en-US" smtClean="0"/>
              <a:t>2/20/2024</a:t>
            </a:fld>
            <a:endParaRPr lang="en-US"/>
          </a:p>
        </p:txBody>
      </p:sp>
      <p:sp>
        <p:nvSpPr>
          <p:cNvPr id="5" name="Footer Placeholder 4">
            <a:extLst>
              <a:ext uri="{FF2B5EF4-FFF2-40B4-BE49-F238E27FC236}">
                <a16:creationId xmlns:a16="http://schemas.microsoft.com/office/drawing/2014/main" id="{57F0869F-F13D-C0C5-76CF-7B8C126127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748BAB-B48E-ED54-E3F5-67AB1E968DAF}"/>
              </a:ext>
            </a:extLst>
          </p:cNvPr>
          <p:cNvSpPr>
            <a:spLocks noGrp="1"/>
          </p:cNvSpPr>
          <p:nvPr>
            <p:ph type="sldNum" sz="quarter" idx="12"/>
          </p:nvPr>
        </p:nvSpPr>
        <p:spPr/>
        <p:txBody>
          <a:bodyPr/>
          <a:lstStyle/>
          <a:p>
            <a:fld id="{F2915CF4-87CB-4AB8-959C-BCD01C241814}" type="slidenum">
              <a:rPr lang="en-US" smtClean="0"/>
              <a:t>‹#›</a:t>
            </a:fld>
            <a:endParaRPr lang="en-US"/>
          </a:p>
        </p:txBody>
      </p:sp>
    </p:spTree>
    <p:extLst>
      <p:ext uri="{BB962C8B-B14F-4D97-AF65-F5344CB8AC3E}">
        <p14:creationId xmlns:p14="http://schemas.microsoft.com/office/powerpoint/2010/main" val="3289108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E6084-DCEC-B063-293E-409EB7920B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CBF96D-6FF6-D076-40F8-8EB9A6320C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E0617E-5682-EC39-44C2-4BDFB83879B7}"/>
              </a:ext>
            </a:extLst>
          </p:cNvPr>
          <p:cNvSpPr>
            <a:spLocks noGrp="1"/>
          </p:cNvSpPr>
          <p:nvPr>
            <p:ph type="dt" sz="half" idx="10"/>
          </p:nvPr>
        </p:nvSpPr>
        <p:spPr/>
        <p:txBody>
          <a:bodyPr/>
          <a:lstStyle/>
          <a:p>
            <a:fld id="{8D83FF78-570E-4FF5-8410-A4CA9A2BD15F}" type="datetimeFigureOut">
              <a:rPr lang="en-US" smtClean="0"/>
              <a:t>2/20/2024</a:t>
            </a:fld>
            <a:endParaRPr lang="en-US"/>
          </a:p>
        </p:txBody>
      </p:sp>
      <p:sp>
        <p:nvSpPr>
          <p:cNvPr id="5" name="Footer Placeholder 4">
            <a:extLst>
              <a:ext uri="{FF2B5EF4-FFF2-40B4-BE49-F238E27FC236}">
                <a16:creationId xmlns:a16="http://schemas.microsoft.com/office/drawing/2014/main" id="{25DC4968-AD93-4024-92FF-215A33E65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B9519-2C07-CB31-BCC7-EE534C27C932}"/>
              </a:ext>
            </a:extLst>
          </p:cNvPr>
          <p:cNvSpPr>
            <a:spLocks noGrp="1"/>
          </p:cNvSpPr>
          <p:nvPr>
            <p:ph type="sldNum" sz="quarter" idx="12"/>
          </p:nvPr>
        </p:nvSpPr>
        <p:spPr/>
        <p:txBody>
          <a:bodyPr/>
          <a:lstStyle/>
          <a:p>
            <a:fld id="{F2915CF4-87CB-4AB8-959C-BCD01C241814}" type="slidenum">
              <a:rPr lang="en-US" smtClean="0"/>
              <a:t>‹#›</a:t>
            </a:fld>
            <a:endParaRPr lang="en-US"/>
          </a:p>
        </p:txBody>
      </p:sp>
    </p:spTree>
    <p:extLst>
      <p:ext uri="{BB962C8B-B14F-4D97-AF65-F5344CB8AC3E}">
        <p14:creationId xmlns:p14="http://schemas.microsoft.com/office/powerpoint/2010/main" val="2442580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40A2-9F66-D4EF-E215-C4CDDCB94D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EE9D1B-EFEC-1389-B0DE-EDF80E1EA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BFF68D-3BA8-3CEA-80CA-D66D799A62E5}"/>
              </a:ext>
            </a:extLst>
          </p:cNvPr>
          <p:cNvSpPr>
            <a:spLocks noGrp="1"/>
          </p:cNvSpPr>
          <p:nvPr>
            <p:ph type="dt" sz="half" idx="10"/>
          </p:nvPr>
        </p:nvSpPr>
        <p:spPr/>
        <p:txBody>
          <a:bodyPr/>
          <a:lstStyle/>
          <a:p>
            <a:fld id="{8D83FF78-570E-4FF5-8410-A4CA9A2BD15F}" type="datetimeFigureOut">
              <a:rPr lang="en-US" smtClean="0"/>
              <a:t>2/20/2024</a:t>
            </a:fld>
            <a:endParaRPr lang="en-US"/>
          </a:p>
        </p:txBody>
      </p:sp>
      <p:sp>
        <p:nvSpPr>
          <p:cNvPr id="5" name="Footer Placeholder 4">
            <a:extLst>
              <a:ext uri="{FF2B5EF4-FFF2-40B4-BE49-F238E27FC236}">
                <a16:creationId xmlns:a16="http://schemas.microsoft.com/office/drawing/2014/main" id="{0593BE5E-5EF8-101F-9970-35D6A47B36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AEF1F8-7A7D-7B55-27C7-D2DBB27A5302}"/>
              </a:ext>
            </a:extLst>
          </p:cNvPr>
          <p:cNvSpPr>
            <a:spLocks noGrp="1"/>
          </p:cNvSpPr>
          <p:nvPr>
            <p:ph type="sldNum" sz="quarter" idx="12"/>
          </p:nvPr>
        </p:nvSpPr>
        <p:spPr/>
        <p:txBody>
          <a:bodyPr/>
          <a:lstStyle/>
          <a:p>
            <a:fld id="{F2915CF4-87CB-4AB8-959C-BCD01C241814}" type="slidenum">
              <a:rPr lang="en-US" smtClean="0"/>
              <a:t>‹#›</a:t>
            </a:fld>
            <a:endParaRPr lang="en-US"/>
          </a:p>
        </p:txBody>
      </p:sp>
    </p:spTree>
    <p:extLst>
      <p:ext uri="{BB962C8B-B14F-4D97-AF65-F5344CB8AC3E}">
        <p14:creationId xmlns:p14="http://schemas.microsoft.com/office/powerpoint/2010/main" val="3619493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9103-2093-1299-7106-073EBB6E24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8DED71-6942-CCCC-4274-78BD49BF95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80F968-361A-90F4-736A-C1CD9C9735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363FCB-B3E6-CF36-D12F-5A58EBB5D9EE}"/>
              </a:ext>
            </a:extLst>
          </p:cNvPr>
          <p:cNvSpPr>
            <a:spLocks noGrp="1"/>
          </p:cNvSpPr>
          <p:nvPr>
            <p:ph type="dt" sz="half" idx="10"/>
          </p:nvPr>
        </p:nvSpPr>
        <p:spPr/>
        <p:txBody>
          <a:bodyPr/>
          <a:lstStyle/>
          <a:p>
            <a:fld id="{8D83FF78-570E-4FF5-8410-A4CA9A2BD15F}" type="datetimeFigureOut">
              <a:rPr lang="en-US" smtClean="0"/>
              <a:t>2/20/2024</a:t>
            </a:fld>
            <a:endParaRPr lang="en-US"/>
          </a:p>
        </p:txBody>
      </p:sp>
      <p:sp>
        <p:nvSpPr>
          <p:cNvPr id="6" name="Footer Placeholder 5">
            <a:extLst>
              <a:ext uri="{FF2B5EF4-FFF2-40B4-BE49-F238E27FC236}">
                <a16:creationId xmlns:a16="http://schemas.microsoft.com/office/drawing/2014/main" id="{FC9E16D2-BA89-769D-B010-13F528AE74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AC6B68-B9D9-A12D-D6FD-6BBC38BA513B}"/>
              </a:ext>
            </a:extLst>
          </p:cNvPr>
          <p:cNvSpPr>
            <a:spLocks noGrp="1"/>
          </p:cNvSpPr>
          <p:nvPr>
            <p:ph type="sldNum" sz="quarter" idx="12"/>
          </p:nvPr>
        </p:nvSpPr>
        <p:spPr/>
        <p:txBody>
          <a:bodyPr/>
          <a:lstStyle/>
          <a:p>
            <a:fld id="{F2915CF4-87CB-4AB8-959C-BCD01C241814}" type="slidenum">
              <a:rPr lang="en-US" smtClean="0"/>
              <a:t>‹#›</a:t>
            </a:fld>
            <a:endParaRPr lang="en-US"/>
          </a:p>
        </p:txBody>
      </p:sp>
    </p:spTree>
    <p:extLst>
      <p:ext uri="{BB962C8B-B14F-4D97-AF65-F5344CB8AC3E}">
        <p14:creationId xmlns:p14="http://schemas.microsoft.com/office/powerpoint/2010/main" val="4108883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7F2D-D8B4-008F-7368-CECCFAC29A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AD486F-06C0-C462-D795-B34D46213E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9D7C8C-FAEC-D510-A2AE-2E3D9E0D24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D15A83-E92E-E4FD-BF1F-852F00F552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0AB71-DB49-DE49-DF1B-8A176C999D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5ADEE7-99D3-190B-E16C-AF11DEB7D15C}"/>
              </a:ext>
            </a:extLst>
          </p:cNvPr>
          <p:cNvSpPr>
            <a:spLocks noGrp="1"/>
          </p:cNvSpPr>
          <p:nvPr>
            <p:ph type="dt" sz="half" idx="10"/>
          </p:nvPr>
        </p:nvSpPr>
        <p:spPr/>
        <p:txBody>
          <a:bodyPr/>
          <a:lstStyle/>
          <a:p>
            <a:fld id="{8D83FF78-570E-4FF5-8410-A4CA9A2BD15F}" type="datetimeFigureOut">
              <a:rPr lang="en-US" smtClean="0"/>
              <a:t>2/20/2024</a:t>
            </a:fld>
            <a:endParaRPr lang="en-US"/>
          </a:p>
        </p:txBody>
      </p:sp>
      <p:sp>
        <p:nvSpPr>
          <p:cNvPr id="8" name="Footer Placeholder 7">
            <a:extLst>
              <a:ext uri="{FF2B5EF4-FFF2-40B4-BE49-F238E27FC236}">
                <a16:creationId xmlns:a16="http://schemas.microsoft.com/office/drawing/2014/main" id="{482AF6B4-5AA1-1EAD-7B98-389790B3D9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115138-4617-DBCA-8F42-F52440249FFD}"/>
              </a:ext>
            </a:extLst>
          </p:cNvPr>
          <p:cNvSpPr>
            <a:spLocks noGrp="1"/>
          </p:cNvSpPr>
          <p:nvPr>
            <p:ph type="sldNum" sz="quarter" idx="12"/>
          </p:nvPr>
        </p:nvSpPr>
        <p:spPr/>
        <p:txBody>
          <a:bodyPr/>
          <a:lstStyle/>
          <a:p>
            <a:fld id="{F2915CF4-87CB-4AB8-959C-BCD01C241814}" type="slidenum">
              <a:rPr lang="en-US" smtClean="0"/>
              <a:t>‹#›</a:t>
            </a:fld>
            <a:endParaRPr lang="en-US"/>
          </a:p>
        </p:txBody>
      </p:sp>
    </p:spTree>
    <p:extLst>
      <p:ext uri="{BB962C8B-B14F-4D97-AF65-F5344CB8AC3E}">
        <p14:creationId xmlns:p14="http://schemas.microsoft.com/office/powerpoint/2010/main" val="1969426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F88F-44E4-F934-19EC-6AA6BF60FA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C47D7D-D0B4-1614-0215-EC9D831D6507}"/>
              </a:ext>
            </a:extLst>
          </p:cNvPr>
          <p:cNvSpPr>
            <a:spLocks noGrp="1"/>
          </p:cNvSpPr>
          <p:nvPr>
            <p:ph type="dt" sz="half" idx="10"/>
          </p:nvPr>
        </p:nvSpPr>
        <p:spPr/>
        <p:txBody>
          <a:bodyPr/>
          <a:lstStyle/>
          <a:p>
            <a:fld id="{8D83FF78-570E-4FF5-8410-A4CA9A2BD15F}" type="datetimeFigureOut">
              <a:rPr lang="en-US" smtClean="0"/>
              <a:t>2/20/2024</a:t>
            </a:fld>
            <a:endParaRPr lang="en-US"/>
          </a:p>
        </p:txBody>
      </p:sp>
      <p:sp>
        <p:nvSpPr>
          <p:cNvPr id="4" name="Footer Placeholder 3">
            <a:extLst>
              <a:ext uri="{FF2B5EF4-FFF2-40B4-BE49-F238E27FC236}">
                <a16:creationId xmlns:a16="http://schemas.microsoft.com/office/drawing/2014/main" id="{41BEBAC6-82BA-F995-9F95-D3CAB7BBEF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59B96F-FC88-471A-C92E-582AEF0EED8C}"/>
              </a:ext>
            </a:extLst>
          </p:cNvPr>
          <p:cNvSpPr>
            <a:spLocks noGrp="1"/>
          </p:cNvSpPr>
          <p:nvPr>
            <p:ph type="sldNum" sz="quarter" idx="12"/>
          </p:nvPr>
        </p:nvSpPr>
        <p:spPr/>
        <p:txBody>
          <a:bodyPr/>
          <a:lstStyle/>
          <a:p>
            <a:fld id="{F2915CF4-87CB-4AB8-959C-BCD01C241814}" type="slidenum">
              <a:rPr lang="en-US" smtClean="0"/>
              <a:t>‹#›</a:t>
            </a:fld>
            <a:endParaRPr lang="en-US"/>
          </a:p>
        </p:txBody>
      </p:sp>
    </p:spTree>
    <p:extLst>
      <p:ext uri="{BB962C8B-B14F-4D97-AF65-F5344CB8AC3E}">
        <p14:creationId xmlns:p14="http://schemas.microsoft.com/office/powerpoint/2010/main" val="3809960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EC2424-2437-2404-F824-F4ADDCE7CFD4}"/>
              </a:ext>
            </a:extLst>
          </p:cNvPr>
          <p:cNvSpPr>
            <a:spLocks noGrp="1"/>
          </p:cNvSpPr>
          <p:nvPr>
            <p:ph type="dt" sz="half" idx="10"/>
          </p:nvPr>
        </p:nvSpPr>
        <p:spPr/>
        <p:txBody>
          <a:bodyPr/>
          <a:lstStyle/>
          <a:p>
            <a:fld id="{8D83FF78-570E-4FF5-8410-A4CA9A2BD15F}" type="datetimeFigureOut">
              <a:rPr lang="en-US" smtClean="0"/>
              <a:t>2/20/2024</a:t>
            </a:fld>
            <a:endParaRPr lang="en-US"/>
          </a:p>
        </p:txBody>
      </p:sp>
      <p:sp>
        <p:nvSpPr>
          <p:cNvPr id="3" name="Footer Placeholder 2">
            <a:extLst>
              <a:ext uri="{FF2B5EF4-FFF2-40B4-BE49-F238E27FC236}">
                <a16:creationId xmlns:a16="http://schemas.microsoft.com/office/drawing/2014/main" id="{13F6543E-7E0F-1D06-0558-947FC39716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B074D4-7A1D-7813-AA6D-59EB68631FD4}"/>
              </a:ext>
            </a:extLst>
          </p:cNvPr>
          <p:cNvSpPr>
            <a:spLocks noGrp="1"/>
          </p:cNvSpPr>
          <p:nvPr>
            <p:ph type="sldNum" sz="quarter" idx="12"/>
          </p:nvPr>
        </p:nvSpPr>
        <p:spPr/>
        <p:txBody>
          <a:bodyPr/>
          <a:lstStyle/>
          <a:p>
            <a:fld id="{F2915CF4-87CB-4AB8-959C-BCD01C241814}" type="slidenum">
              <a:rPr lang="en-US" smtClean="0"/>
              <a:t>‹#›</a:t>
            </a:fld>
            <a:endParaRPr lang="en-US"/>
          </a:p>
        </p:txBody>
      </p:sp>
    </p:spTree>
    <p:extLst>
      <p:ext uri="{BB962C8B-B14F-4D97-AF65-F5344CB8AC3E}">
        <p14:creationId xmlns:p14="http://schemas.microsoft.com/office/powerpoint/2010/main" val="2365600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1D3D-B181-8252-B515-936C9CD4D6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C5AFF5-173A-0D9E-9188-E35370A35E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AF7778-4100-3D4B-00B5-238577684A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4D047E-1DCE-688D-F587-D370C435ACEC}"/>
              </a:ext>
            </a:extLst>
          </p:cNvPr>
          <p:cNvSpPr>
            <a:spLocks noGrp="1"/>
          </p:cNvSpPr>
          <p:nvPr>
            <p:ph type="dt" sz="half" idx="10"/>
          </p:nvPr>
        </p:nvSpPr>
        <p:spPr/>
        <p:txBody>
          <a:bodyPr/>
          <a:lstStyle/>
          <a:p>
            <a:fld id="{8D83FF78-570E-4FF5-8410-A4CA9A2BD15F}" type="datetimeFigureOut">
              <a:rPr lang="en-US" smtClean="0"/>
              <a:t>2/20/2024</a:t>
            </a:fld>
            <a:endParaRPr lang="en-US"/>
          </a:p>
        </p:txBody>
      </p:sp>
      <p:sp>
        <p:nvSpPr>
          <p:cNvPr id="6" name="Footer Placeholder 5">
            <a:extLst>
              <a:ext uri="{FF2B5EF4-FFF2-40B4-BE49-F238E27FC236}">
                <a16:creationId xmlns:a16="http://schemas.microsoft.com/office/drawing/2014/main" id="{25AEBB20-D32A-954B-C2D0-5651D09FD6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F189AF-2E63-0258-D876-0EA5E2586EC7}"/>
              </a:ext>
            </a:extLst>
          </p:cNvPr>
          <p:cNvSpPr>
            <a:spLocks noGrp="1"/>
          </p:cNvSpPr>
          <p:nvPr>
            <p:ph type="sldNum" sz="quarter" idx="12"/>
          </p:nvPr>
        </p:nvSpPr>
        <p:spPr/>
        <p:txBody>
          <a:bodyPr/>
          <a:lstStyle/>
          <a:p>
            <a:fld id="{F2915CF4-87CB-4AB8-959C-BCD01C241814}" type="slidenum">
              <a:rPr lang="en-US" smtClean="0"/>
              <a:t>‹#›</a:t>
            </a:fld>
            <a:endParaRPr lang="en-US"/>
          </a:p>
        </p:txBody>
      </p:sp>
    </p:spTree>
    <p:extLst>
      <p:ext uri="{BB962C8B-B14F-4D97-AF65-F5344CB8AC3E}">
        <p14:creationId xmlns:p14="http://schemas.microsoft.com/office/powerpoint/2010/main" val="3921371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44E5E-0015-4340-23B7-40404B898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17CC15-4910-BA38-BC35-BADD42C27C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F406EA-8260-BA83-7805-CBF47F763A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1FE6AD-C5C8-1FF1-704B-8F404AFDB669}"/>
              </a:ext>
            </a:extLst>
          </p:cNvPr>
          <p:cNvSpPr>
            <a:spLocks noGrp="1"/>
          </p:cNvSpPr>
          <p:nvPr>
            <p:ph type="dt" sz="half" idx="10"/>
          </p:nvPr>
        </p:nvSpPr>
        <p:spPr/>
        <p:txBody>
          <a:bodyPr/>
          <a:lstStyle/>
          <a:p>
            <a:fld id="{8D83FF78-570E-4FF5-8410-A4CA9A2BD15F}" type="datetimeFigureOut">
              <a:rPr lang="en-US" smtClean="0"/>
              <a:t>2/20/2024</a:t>
            </a:fld>
            <a:endParaRPr lang="en-US"/>
          </a:p>
        </p:txBody>
      </p:sp>
      <p:sp>
        <p:nvSpPr>
          <p:cNvPr id="6" name="Footer Placeholder 5">
            <a:extLst>
              <a:ext uri="{FF2B5EF4-FFF2-40B4-BE49-F238E27FC236}">
                <a16:creationId xmlns:a16="http://schemas.microsoft.com/office/drawing/2014/main" id="{C4B6F9C2-B033-9D84-90D4-D9DC551ED8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57418E-2E09-90ED-9C41-12312EE14F6D}"/>
              </a:ext>
            </a:extLst>
          </p:cNvPr>
          <p:cNvSpPr>
            <a:spLocks noGrp="1"/>
          </p:cNvSpPr>
          <p:nvPr>
            <p:ph type="sldNum" sz="quarter" idx="12"/>
          </p:nvPr>
        </p:nvSpPr>
        <p:spPr/>
        <p:txBody>
          <a:bodyPr/>
          <a:lstStyle/>
          <a:p>
            <a:fld id="{F2915CF4-87CB-4AB8-959C-BCD01C241814}" type="slidenum">
              <a:rPr lang="en-US" smtClean="0"/>
              <a:t>‹#›</a:t>
            </a:fld>
            <a:endParaRPr lang="en-US"/>
          </a:p>
        </p:txBody>
      </p:sp>
    </p:spTree>
    <p:extLst>
      <p:ext uri="{BB962C8B-B14F-4D97-AF65-F5344CB8AC3E}">
        <p14:creationId xmlns:p14="http://schemas.microsoft.com/office/powerpoint/2010/main" val="1743108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9A6E35-53D1-9163-5E2B-5D714C4767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0505B4-BC7F-0F7D-EEFA-3FA703FEB2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4AA81A-3565-81F9-EC20-2DC1EA1652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83FF78-570E-4FF5-8410-A4CA9A2BD15F}" type="datetimeFigureOut">
              <a:rPr lang="en-US" smtClean="0"/>
              <a:t>2/20/2024</a:t>
            </a:fld>
            <a:endParaRPr lang="en-US"/>
          </a:p>
        </p:txBody>
      </p:sp>
      <p:sp>
        <p:nvSpPr>
          <p:cNvPr id="5" name="Footer Placeholder 4">
            <a:extLst>
              <a:ext uri="{FF2B5EF4-FFF2-40B4-BE49-F238E27FC236}">
                <a16:creationId xmlns:a16="http://schemas.microsoft.com/office/drawing/2014/main" id="{5FAAD04F-7057-88F5-8984-56AA2FB3F3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68C253-6669-F39F-F40B-252F0D31E0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915CF4-87CB-4AB8-959C-BCD01C241814}" type="slidenum">
              <a:rPr lang="en-US" smtClean="0"/>
              <a:t>‹#›</a:t>
            </a:fld>
            <a:endParaRPr lang="en-US"/>
          </a:p>
        </p:txBody>
      </p:sp>
    </p:spTree>
    <p:extLst>
      <p:ext uri="{BB962C8B-B14F-4D97-AF65-F5344CB8AC3E}">
        <p14:creationId xmlns:p14="http://schemas.microsoft.com/office/powerpoint/2010/main" val="2207159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sujaykapadnis/emotion-recognition-dataset" TargetMode="External"/><Relationship Id="rId7" Type="http://schemas.openxmlformats.org/officeDocument/2006/relationships/hyperlink" Target="https://www.kaggle.com/datasets/omagarwal2411/nor-smart-speech"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www.kaggle.com/datasets/robertknuth/emotion-dataset-aaai16" TargetMode="External"/><Relationship Id="rId5" Type="http://schemas.openxmlformats.org/officeDocument/2006/relationships/hyperlink" Target="https://www.kaggle.com/datasets/zaber666/meld-dataset" TargetMode="External"/><Relationship Id="rId4" Type="http://schemas.openxmlformats.org/officeDocument/2006/relationships/hyperlink" Target="https://www.kaggle.com/datasets/uldisvalainis/audio-emotion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peech and facial recognition combine to boost AI emotion detection">
            <a:extLst>
              <a:ext uri="{FF2B5EF4-FFF2-40B4-BE49-F238E27FC236}">
                <a16:creationId xmlns:a16="http://schemas.microsoft.com/office/drawing/2014/main" id="{E0D8D583-FE87-B8CB-D402-A060AB4AB0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05" r="20714" b="3287"/>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FE7153-529B-24D6-F57A-CA2CE5B9D2D9}"/>
              </a:ext>
            </a:extLst>
          </p:cNvPr>
          <p:cNvSpPr>
            <a:spLocks noGrp="1"/>
          </p:cNvSpPr>
          <p:nvPr>
            <p:ph type="ctrTitle"/>
          </p:nvPr>
        </p:nvSpPr>
        <p:spPr>
          <a:xfrm>
            <a:off x="477981" y="1122363"/>
            <a:ext cx="4023360" cy="3204134"/>
          </a:xfrm>
        </p:spPr>
        <p:txBody>
          <a:bodyPr anchor="b">
            <a:normAutofit/>
          </a:bodyPr>
          <a:lstStyle/>
          <a:p>
            <a:pPr algn="l"/>
            <a:r>
              <a:rPr lang="en" sz="2800" dirty="0"/>
              <a:t>motion Detection System</a:t>
            </a:r>
            <a:endParaRPr lang="en-US" sz="4800" dirty="0">
              <a:solidFill>
                <a:schemeClr val="bg1"/>
              </a:solidFill>
            </a:endParaRP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Google Shape;277;p13">
            <a:extLst>
              <a:ext uri="{FF2B5EF4-FFF2-40B4-BE49-F238E27FC236}">
                <a16:creationId xmlns:a16="http://schemas.microsoft.com/office/drawing/2014/main" id="{88844D4D-CDA0-ED1B-9EDC-7B8AECBEBEA5}"/>
              </a:ext>
            </a:extLst>
          </p:cNvPr>
          <p:cNvSpPr txBox="1">
            <a:spLocks/>
          </p:cNvSpPr>
          <p:nvPr/>
        </p:nvSpPr>
        <p:spPr>
          <a:xfrm>
            <a:off x="342099" y="2586746"/>
            <a:ext cx="4255500" cy="187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1pPr>
            <a:lvl2pPr marR="0" lvl="1"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2pPr>
            <a:lvl3pPr marR="0" lvl="2"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3pPr>
            <a:lvl4pPr marR="0" lvl="3"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4pPr>
            <a:lvl5pPr marR="0" lvl="4"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5pPr>
            <a:lvl6pPr marR="0" lvl="5"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6pPr>
            <a:lvl7pPr marR="0" lvl="6"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7pPr>
            <a:lvl8pPr marR="0" lvl="7"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8pPr>
            <a:lvl9pPr marR="0" lvl="8" algn="l" rtl="0">
              <a:lnSpc>
                <a:spcPct val="100000"/>
              </a:lnSpc>
              <a:spcBef>
                <a:spcPts val="0"/>
              </a:spcBef>
              <a:spcAft>
                <a:spcPts val="0"/>
              </a:spcAft>
              <a:buClr>
                <a:schemeClr val="lt1"/>
              </a:buClr>
              <a:buSzPts val="3600"/>
              <a:buFont typeface="Maven Pro"/>
              <a:buNone/>
              <a:defRPr sz="3600" b="1" i="0" u="none" strike="noStrike" cap="none">
                <a:solidFill>
                  <a:schemeClr val="lt1"/>
                </a:solidFill>
                <a:latin typeface="Maven Pro"/>
                <a:ea typeface="Maven Pro"/>
                <a:cs typeface="Maven Pro"/>
                <a:sym typeface="Maven Pro"/>
              </a:defRPr>
            </a:lvl9pPr>
          </a:lstStyle>
          <a:p>
            <a:pPr marL="0" marR="0" lvl="0" indent="0" algn="l" defTabSz="914400" rtl="0" eaLnBrk="1" fontAlgn="auto" latinLnBrk="0" hangingPunct="1">
              <a:lnSpc>
                <a:spcPct val="100000"/>
              </a:lnSpc>
              <a:spcBef>
                <a:spcPts val="0"/>
              </a:spcBef>
              <a:spcAft>
                <a:spcPts val="0"/>
              </a:spcAft>
              <a:buClr>
                <a:srgbClr val="FFFFFF"/>
              </a:buClr>
              <a:buSzPts val="3600"/>
              <a:buFont typeface="Maven Pro"/>
              <a:buNone/>
              <a:tabLst/>
              <a:defRPr/>
            </a:pPr>
            <a:r>
              <a:rPr kumimoji="0" lang="en-US" sz="4400" b="1" i="0" u="none" strike="noStrike" kern="0" cap="none" spc="0" normalizeH="0" baseline="0" noProof="0" dirty="0" err="1">
                <a:ln>
                  <a:noFill/>
                </a:ln>
                <a:solidFill>
                  <a:srgbClr val="FFFFFF"/>
                </a:solidFill>
                <a:effectLst/>
                <a:uLnTx/>
                <a:uFillTx/>
                <a:latin typeface="Maven Pro"/>
                <a:sym typeface="Maven Pro"/>
              </a:rPr>
              <a:t>EmotiSense</a:t>
            </a:r>
            <a:r>
              <a:rPr kumimoji="0" lang="en-US" sz="4400" b="1" i="0" u="none" strike="noStrike" kern="0" cap="none" spc="0" normalizeH="0" baseline="0" noProof="0" dirty="0">
                <a:ln>
                  <a:noFill/>
                </a:ln>
                <a:solidFill>
                  <a:srgbClr val="FFFFFF"/>
                </a:solidFill>
                <a:effectLst/>
                <a:uLnTx/>
                <a:uFillTx/>
                <a:latin typeface="Maven Pro"/>
                <a:sym typeface="Maven Pro"/>
              </a:rPr>
              <a:t>: A Multi-Sensory Emotion Detection Framework</a:t>
            </a:r>
          </a:p>
        </p:txBody>
      </p:sp>
      <p:sp>
        <p:nvSpPr>
          <p:cNvPr id="5" name="Google Shape;278;p13">
            <a:extLst>
              <a:ext uri="{FF2B5EF4-FFF2-40B4-BE49-F238E27FC236}">
                <a16:creationId xmlns:a16="http://schemas.microsoft.com/office/drawing/2014/main" id="{8D65E5CA-F03B-49D6-FC38-DB5E8C473EC9}"/>
              </a:ext>
            </a:extLst>
          </p:cNvPr>
          <p:cNvSpPr txBox="1">
            <a:spLocks/>
          </p:cNvSpPr>
          <p:nvPr/>
        </p:nvSpPr>
        <p:spPr>
          <a:xfrm>
            <a:off x="361911" y="5177974"/>
            <a:ext cx="4255500" cy="695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lt1"/>
              </a:buClr>
              <a:buSzPts val="1600"/>
              <a:buFont typeface="Nunito"/>
              <a:buNone/>
              <a:defRPr sz="1600" b="0" i="0" u="none" strike="noStrike" cap="none">
                <a:solidFill>
                  <a:schemeClr val="lt1"/>
                </a:solidFill>
                <a:latin typeface="Nunito"/>
                <a:ea typeface="Nunito"/>
                <a:cs typeface="Nunito"/>
                <a:sym typeface="Nunito"/>
              </a:defRPr>
            </a:lvl1pPr>
            <a:lvl2pPr marL="914400" marR="0" lvl="1" indent="-298450" algn="l" rtl="0">
              <a:lnSpc>
                <a:spcPct val="100000"/>
              </a:lnSpc>
              <a:spcBef>
                <a:spcPts val="0"/>
              </a:spcBef>
              <a:spcAft>
                <a:spcPts val="0"/>
              </a:spcAft>
              <a:buClr>
                <a:schemeClr val="lt1"/>
              </a:buClr>
              <a:buSzPts val="1600"/>
              <a:buFont typeface="Nunito"/>
              <a:buNone/>
              <a:defRPr sz="1600" b="0" i="0" u="none" strike="noStrike" cap="none">
                <a:solidFill>
                  <a:schemeClr val="lt1"/>
                </a:solidFill>
                <a:latin typeface="Nunito"/>
                <a:ea typeface="Nunito"/>
                <a:cs typeface="Nunito"/>
                <a:sym typeface="Nunito"/>
              </a:defRPr>
            </a:lvl2pPr>
            <a:lvl3pPr marL="1371600" marR="0" lvl="2" indent="-298450" algn="l" rtl="0">
              <a:lnSpc>
                <a:spcPct val="100000"/>
              </a:lnSpc>
              <a:spcBef>
                <a:spcPts val="0"/>
              </a:spcBef>
              <a:spcAft>
                <a:spcPts val="0"/>
              </a:spcAft>
              <a:buClr>
                <a:schemeClr val="lt1"/>
              </a:buClr>
              <a:buSzPts val="1600"/>
              <a:buFont typeface="Nunito"/>
              <a:buNone/>
              <a:defRPr sz="1600" b="0" i="0" u="none" strike="noStrike" cap="none">
                <a:solidFill>
                  <a:schemeClr val="lt1"/>
                </a:solidFill>
                <a:latin typeface="Nunito"/>
                <a:ea typeface="Nunito"/>
                <a:cs typeface="Nunito"/>
                <a:sym typeface="Nunito"/>
              </a:defRPr>
            </a:lvl3pPr>
            <a:lvl4pPr marL="1828800" marR="0" lvl="3" indent="-298450" algn="l" rtl="0">
              <a:lnSpc>
                <a:spcPct val="100000"/>
              </a:lnSpc>
              <a:spcBef>
                <a:spcPts val="0"/>
              </a:spcBef>
              <a:spcAft>
                <a:spcPts val="0"/>
              </a:spcAft>
              <a:buClr>
                <a:schemeClr val="lt1"/>
              </a:buClr>
              <a:buSzPts val="1600"/>
              <a:buFont typeface="Nunito"/>
              <a:buNone/>
              <a:defRPr sz="1600" b="0" i="0" u="none" strike="noStrike" cap="none">
                <a:solidFill>
                  <a:schemeClr val="lt1"/>
                </a:solidFill>
                <a:latin typeface="Nunito"/>
                <a:ea typeface="Nunito"/>
                <a:cs typeface="Nunito"/>
                <a:sym typeface="Nunito"/>
              </a:defRPr>
            </a:lvl4pPr>
            <a:lvl5pPr marL="2286000" marR="0" lvl="4" indent="-298450" algn="l" rtl="0">
              <a:lnSpc>
                <a:spcPct val="100000"/>
              </a:lnSpc>
              <a:spcBef>
                <a:spcPts val="0"/>
              </a:spcBef>
              <a:spcAft>
                <a:spcPts val="0"/>
              </a:spcAft>
              <a:buClr>
                <a:schemeClr val="lt1"/>
              </a:buClr>
              <a:buSzPts val="1600"/>
              <a:buFont typeface="Nunito"/>
              <a:buNone/>
              <a:defRPr sz="1600" b="0" i="0" u="none" strike="noStrike" cap="none">
                <a:solidFill>
                  <a:schemeClr val="lt1"/>
                </a:solidFill>
                <a:latin typeface="Nunito"/>
                <a:ea typeface="Nunito"/>
                <a:cs typeface="Nunito"/>
                <a:sym typeface="Nunito"/>
              </a:defRPr>
            </a:lvl5pPr>
            <a:lvl6pPr marL="2743200" marR="0" lvl="5" indent="-298450" algn="l" rtl="0">
              <a:lnSpc>
                <a:spcPct val="100000"/>
              </a:lnSpc>
              <a:spcBef>
                <a:spcPts val="0"/>
              </a:spcBef>
              <a:spcAft>
                <a:spcPts val="0"/>
              </a:spcAft>
              <a:buClr>
                <a:schemeClr val="lt1"/>
              </a:buClr>
              <a:buSzPts val="1600"/>
              <a:buFont typeface="Nunito"/>
              <a:buNone/>
              <a:defRPr sz="1600" b="0" i="0" u="none" strike="noStrike" cap="none">
                <a:solidFill>
                  <a:schemeClr val="lt1"/>
                </a:solidFill>
                <a:latin typeface="Nunito"/>
                <a:ea typeface="Nunito"/>
                <a:cs typeface="Nunito"/>
                <a:sym typeface="Nunito"/>
              </a:defRPr>
            </a:lvl6pPr>
            <a:lvl7pPr marL="3200400" marR="0" lvl="6" indent="-298450" algn="l" rtl="0">
              <a:lnSpc>
                <a:spcPct val="100000"/>
              </a:lnSpc>
              <a:spcBef>
                <a:spcPts val="0"/>
              </a:spcBef>
              <a:spcAft>
                <a:spcPts val="0"/>
              </a:spcAft>
              <a:buClr>
                <a:schemeClr val="lt1"/>
              </a:buClr>
              <a:buSzPts val="1600"/>
              <a:buFont typeface="Nunito"/>
              <a:buNone/>
              <a:defRPr sz="1600" b="0" i="0" u="none" strike="noStrike" cap="none">
                <a:solidFill>
                  <a:schemeClr val="lt1"/>
                </a:solidFill>
                <a:latin typeface="Nunito"/>
                <a:ea typeface="Nunito"/>
                <a:cs typeface="Nunito"/>
                <a:sym typeface="Nunito"/>
              </a:defRPr>
            </a:lvl7pPr>
            <a:lvl8pPr marL="3657600" marR="0" lvl="7" indent="-298450" algn="l" rtl="0">
              <a:lnSpc>
                <a:spcPct val="100000"/>
              </a:lnSpc>
              <a:spcBef>
                <a:spcPts val="0"/>
              </a:spcBef>
              <a:spcAft>
                <a:spcPts val="0"/>
              </a:spcAft>
              <a:buClr>
                <a:schemeClr val="lt1"/>
              </a:buClr>
              <a:buSzPts val="1600"/>
              <a:buFont typeface="Nunito"/>
              <a:buNone/>
              <a:defRPr sz="1600" b="0" i="0" u="none" strike="noStrike" cap="none">
                <a:solidFill>
                  <a:schemeClr val="lt1"/>
                </a:solidFill>
                <a:latin typeface="Nunito"/>
                <a:ea typeface="Nunito"/>
                <a:cs typeface="Nunito"/>
                <a:sym typeface="Nunito"/>
              </a:defRPr>
            </a:lvl8pPr>
            <a:lvl9pPr marL="4114800" marR="0" lvl="8" indent="-298450" algn="l" rtl="0">
              <a:lnSpc>
                <a:spcPct val="100000"/>
              </a:lnSpc>
              <a:spcBef>
                <a:spcPts val="0"/>
              </a:spcBef>
              <a:spcAft>
                <a:spcPts val="0"/>
              </a:spcAft>
              <a:buClr>
                <a:schemeClr val="lt1"/>
              </a:buClr>
              <a:buSzPts val="1600"/>
              <a:buFont typeface="Nunito"/>
              <a:buNone/>
              <a:defRPr sz="1600" b="0" i="0" u="none" strike="noStrike" cap="none">
                <a:solidFill>
                  <a:schemeClr val="lt1"/>
                </a:solidFill>
                <a:latin typeface="Nunito"/>
                <a:ea typeface="Nunito"/>
                <a:cs typeface="Nunito"/>
                <a:sym typeface="Nunito"/>
              </a:defRPr>
            </a:lvl9pPr>
          </a:lstStyle>
          <a:p>
            <a:pPr marL="0" marR="0" lvl="0" indent="0" algn="l" defTabSz="914400" rtl="0" eaLnBrk="1" fontAlgn="auto" latinLnBrk="0" hangingPunct="1">
              <a:lnSpc>
                <a:spcPct val="100000"/>
              </a:lnSpc>
              <a:spcBef>
                <a:spcPts val="0"/>
              </a:spcBef>
              <a:spcAft>
                <a:spcPts val="0"/>
              </a:spcAft>
              <a:buClr>
                <a:srgbClr val="FFFFFF"/>
              </a:buClr>
              <a:buSzPts val="1600"/>
              <a:buFont typeface="Nunito"/>
              <a:buNone/>
              <a:tabLst/>
              <a:defRPr/>
            </a:pPr>
            <a:r>
              <a:rPr kumimoji="0" lang="en-US" sz="1800" b="0" i="0" u="none" strike="noStrike" kern="0" cap="none" spc="0" normalizeH="0" baseline="0" noProof="0" dirty="0">
                <a:ln>
                  <a:noFill/>
                </a:ln>
                <a:solidFill>
                  <a:srgbClr val="FFFFFF"/>
                </a:solidFill>
                <a:effectLst/>
                <a:uLnTx/>
                <a:uFillTx/>
                <a:latin typeface="Nunito"/>
                <a:sym typeface="Nunito"/>
              </a:rPr>
              <a:t>Integrating </a:t>
            </a:r>
            <a:r>
              <a:rPr kumimoji="0" lang="en-US" sz="1800" b="0" i="0" u="none" strike="noStrike" kern="0" cap="none" spc="0" normalizeH="0" baseline="0" noProof="0" dirty="0" err="1">
                <a:ln>
                  <a:noFill/>
                </a:ln>
                <a:solidFill>
                  <a:srgbClr val="FFFFFF"/>
                </a:solidFill>
                <a:effectLst/>
                <a:uLnTx/>
                <a:uFillTx/>
                <a:latin typeface="Nunito"/>
                <a:sym typeface="Nunito"/>
              </a:rPr>
              <a:t>LLaMa</a:t>
            </a:r>
            <a:r>
              <a:rPr kumimoji="0" lang="en-US" sz="1800" b="0" i="0" u="none" strike="noStrike" kern="0" cap="none" spc="0" normalizeH="0" baseline="0" noProof="0" dirty="0">
                <a:ln>
                  <a:noFill/>
                </a:ln>
                <a:solidFill>
                  <a:srgbClr val="FFFFFF"/>
                </a:solidFill>
                <a:effectLst/>
                <a:uLnTx/>
                <a:uFillTx/>
                <a:latin typeface="Nunito"/>
                <a:sym typeface="Nunito"/>
              </a:rPr>
              <a:t>, LLaVa,Wav2vec …</a:t>
            </a:r>
          </a:p>
        </p:txBody>
      </p:sp>
    </p:spTree>
    <p:extLst>
      <p:ext uri="{BB962C8B-B14F-4D97-AF65-F5344CB8AC3E}">
        <p14:creationId xmlns:p14="http://schemas.microsoft.com/office/powerpoint/2010/main" val="432904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103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A woman looks at a virtual reality globe.">
            <a:extLst>
              <a:ext uri="{FF2B5EF4-FFF2-40B4-BE49-F238E27FC236}">
                <a16:creationId xmlns:a16="http://schemas.microsoft.com/office/drawing/2014/main" id="{6A97A4E3-BB68-3E77-89D9-3CD82D88CE55}"/>
              </a:ext>
            </a:extLst>
          </p:cNvPr>
          <p:cNvPicPr>
            <a:picLocks noChangeAspect="1" noChangeArrowheads="1"/>
          </p:cNvPicPr>
          <p:nvPr/>
        </p:nvPicPr>
        <p:blipFill rotWithShape="1">
          <a:blip r:embed="rId2">
            <a:alphaModFix amt="39000"/>
            <a:extLst>
              <a:ext uri="{28A0092B-C50C-407E-A947-70E740481C1C}">
                <a14:useLocalDpi xmlns:a14="http://schemas.microsoft.com/office/drawing/2010/main" val="0"/>
              </a:ext>
            </a:extLst>
          </a:blip>
          <a:srcRect t="16257" b="2750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CCD5D2B-F723-C193-036C-4C8A4C2BB108}"/>
              </a:ext>
            </a:extLst>
          </p:cNvPr>
          <p:cNvSpPr txBox="1"/>
          <p:nvPr/>
        </p:nvSpPr>
        <p:spPr>
          <a:xfrm>
            <a:off x="5926347" y="12680"/>
            <a:ext cx="6265653" cy="769441"/>
          </a:xfrm>
          <a:prstGeom prst="rect">
            <a:avLst/>
          </a:prstGeom>
          <a:solidFill>
            <a:schemeClr val="accent5">
              <a:lumMod val="50000"/>
            </a:schemeClr>
          </a:solidFill>
          <a:ln/>
          <a:effectLst>
            <a:outerShdw blurRad="57150" dist="19050" dir="5400000" algn="ctr" rotWithShape="0">
              <a:srgbClr val="000000">
                <a:alpha val="63000"/>
              </a:srgbClr>
            </a:outerShdw>
            <a:softEdge rad="0"/>
          </a:effectLst>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4400" b="1" dirty="0">
                <a:solidFill>
                  <a:schemeClr val="bg1">
                    <a:lumMod val="95000"/>
                  </a:schemeClr>
                </a:solidFill>
                <a:latin typeface="Times New Roman" panose="02020603050405020304" pitchFamily="18" charset="0"/>
                <a:cs typeface="Times New Roman" panose="02020603050405020304" pitchFamily="18" charset="0"/>
              </a:rPr>
              <a:t>Preliminary Analysis</a:t>
            </a:r>
          </a:p>
        </p:txBody>
      </p:sp>
      <p:sp>
        <p:nvSpPr>
          <p:cNvPr id="4" name="TextBox 3">
            <a:extLst>
              <a:ext uri="{FF2B5EF4-FFF2-40B4-BE49-F238E27FC236}">
                <a16:creationId xmlns:a16="http://schemas.microsoft.com/office/drawing/2014/main" id="{BC85DD98-08E3-4A11-8CC8-D0E6DD089197}"/>
              </a:ext>
            </a:extLst>
          </p:cNvPr>
          <p:cNvSpPr txBox="1"/>
          <p:nvPr/>
        </p:nvSpPr>
        <p:spPr>
          <a:xfrm>
            <a:off x="146649" y="197346"/>
            <a:ext cx="9570720" cy="6647974"/>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Data Overview and Quality Check:</a:t>
            </a:r>
          </a:p>
          <a:p>
            <a:r>
              <a:rPr lang="en-US" sz="1200" dirty="0">
                <a:latin typeface="Times New Roman" panose="02020603050405020304" pitchFamily="18" charset="0"/>
                <a:cs typeface="Times New Roman" panose="02020603050405020304" pitchFamily="18" charset="0"/>
              </a:rPr>
              <a:t>Explore the structure of the data stored in MongoDB.</a:t>
            </a:r>
          </a:p>
          <a:p>
            <a:r>
              <a:rPr lang="en-US" sz="1200" dirty="0">
                <a:latin typeface="Times New Roman" panose="02020603050405020304" pitchFamily="18" charset="0"/>
                <a:cs typeface="Times New Roman" panose="02020603050405020304" pitchFamily="18" charset="0"/>
              </a:rPr>
              <a:t>Check for completeness, consistency, and any missing values in the multimodal dataset.</a:t>
            </a:r>
          </a:p>
          <a:p>
            <a:r>
              <a:rPr lang="en-US" sz="1200" dirty="0">
                <a:latin typeface="Times New Roman" panose="02020603050405020304" pitchFamily="18" charset="0"/>
                <a:cs typeface="Times New Roman" panose="02020603050405020304" pitchFamily="18" charset="0"/>
              </a:rPr>
              <a:t>Assess the diversity of the dataset across different modalities (e.g., facial expressions, voice recordings, physiological signals).</a:t>
            </a:r>
            <a:endParaRPr lang="en-IN" sz="1200"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Data Retrieval and integration:</a:t>
            </a:r>
          </a:p>
          <a:p>
            <a:r>
              <a:rPr lang="en-US" sz="1200" dirty="0">
                <a:latin typeface="Times New Roman" panose="02020603050405020304" pitchFamily="18" charset="0"/>
                <a:cs typeface="Times New Roman" panose="02020603050405020304" pitchFamily="18" charset="0"/>
              </a:rPr>
              <a:t>Retrieve a subset of data from MongoDB for initial analysis.</a:t>
            </a:r>
          </a:p>
          <a:p>
            <a:r>
              <a:rPr lang="en-US" sz="1200" dirty="0">
                <a:latin typeface="Times New Roman" panose="02020603050405020304" pitchFamily="18" charset="0"/>
                <a:cs typeface="Times New Roman" panose="02020603050405020304" pitchFamily="18" charset="0"/>
              </a:rPr>
              <a:t>Explore methods for efficiently integrating and aligning multimodal data.</a:t>
            </a:r>
          </a:p>
          <a:p>
            <a:r>
              <a:rPr lang="en-US" sz="1200" dirty="0">
                <a:latin typeface="Times New Roman" panose="02020603050405020304" pitchFamily="18" charset="0"/>
                <a:cs typeface="Times New Roman" panose="02020603050405020304" pitchFamily="18" charset="0"/>
              </a:rPr>
              <a:t>Verify that data from different modalities are properly linked and can be processed together.</a:t>
            </a:r>
            <a:endParaRPr lang="en-IN" sz="1200"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Data Visualization(</a:t>
            </a:r>
            <a:r>
              <a:rPr lang="en-IN" b="1" dirty="0" err="1">
                <a:latin typeface="Times New Roman" panose="02020603050405020304" pitchFamily="18" charset="0"/>
                <a:cs typeface="Times New Roman" panose="02020603050405020304" pitchFamily="18" charset="0"/>
              </a:rPr>
              <a:t>Streamlit</a:t>
            </a:r>
            <a:r>
              <a:rPr lang="en-IN" b="1" dirty="0">
                <a:latin typeface="Times New Roman" panose="02020603050405020304" pitchFamily="18" charset="0"/>
                <a:cs typeface="Times New Roman" panose="02020603050405020304" pitchFamily="18" charset="0"/>
              </a:rPr>
              <a:t>):</a:t>
            </a:r>
          </a:p>
          <a:p>
            <a:r>
              <a:rPr lang="en-US" sz="1200" dirty="0">
                <a:latin typeface="Times New Roman" panose="02020603050405020304" pitchFamily="18" charset="0"/>
                <a:cs typeface="Times New Roman" panose="02020603050405020304" pitchFamily="18" charset="0"/>
              </a:rPr>
              <a:t>Develop </a:t>
            </a:r>
            <a:r>
              <a:rPr lang="en-US" sz="1200" dirty="0" err="1">
                <a:latin typeface="Times New Roman" panose="02020603050405020304" pitchFamily="18" charset="0"/>
                <a:cs typeface="Times New Roman" panose="02020603050405020304" pitchFamily="18" charset="0"/>
              </a:rPr>
              <a:t>Streamlit</a:t>
            </a:r>
            <a:r>
              <a:rPr lang="en-US" sz="1200" dirty="0">
                <a:latin typeface="Times New Roman" panose="02020603050405020304" pitchFamily="18" charset="0"/>
                <a:cs typeface="Times New Roman" panose="02020603050405020304" pitchFamily="18" charset="0"/>
              </a:rPr>
              <a:t> visualizations to provide an interactive overview of the dataset.</a:t>
            </a:r>
          </a:p>
          <a:p>
            <a:r>
              <a:rPr lang="en-US" sz="1200" dirty="0">
                <a:latin typeface="Times New Roman" panose="02020603050405020304" pitchFamily="18" charset="0"/>
                <a:cs typeface="Times New Roman" panose="02020603050405020304" pitchFamily="18" charset="0"/>
              </a:rPr>
              <a:t>Create charts, graphs, or plots that represent the distribution of emotional states across modalities.</a:t>
            </a:r>
          </a:p>
          <a:p>
            <a:r>
              <a:rPr lang="en-US" sz="1200" dirty="0">
                <a:latin typeface="Times New Roman" panose="02020603050405020304" pitchFamily="18" charset="0"/>
                <a:cs typeface="Times New Roman" panose="02020603050405020304" pitchFamily="18" charset="0"/>
              </a:rPr>
              <a:t>Allow users to explore individual instances or segments of the data.</a:t>
            </a:r>
            <a:endParaRPr lang="en-IN" sz="1200"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FASTAPI Endpoints and Integration:</a:t>
            </a:r>
          </a:p>
          <a:p>
            <a:r>
              <a:rPr lang="en-US" sz="1200" dirty="0">
                <a:latin typeface="Times New Roman" panose="02020603050405020304" pitchFamily="18" charset="0"/>
                <a:cs typeface="Times New Roman" panose="02020603050405020304" pitchFamily="18" charset="0"/>
              </a:rPr>
              <a:t>Confirm that </a:t>
            </a:r>
            <a:r>
              <a:rPr lang="en-US" sz="1200" dirty="0" err="1">
                <a:latin typeface="Times New Roman" panose="02020603050405020304" pitchFamily="18" charset="0"/>
                <a:cs typeface="Times New Roman" panose="02020603050405020304" pitchFamily="18" charset="0"/>
              </a:rPr>
              <a:t>FastAPI</a:t>
            </a:r>
            <a:r>
              <a:rPr lang="en-US" sz="1200" dirty="0">
                <a:latin typeface="Times New Roman" panose="02020603050405020304" pitchFamily="18" charset="0"/>
                <a:cs typeface="Times New Roman" panose="02020603050405020304" pitchFamily="18" charset="0"/>
              </a:rPr>
              <a:t> endpoints are set up to serve the necessary data to the front end.</a:t>
            </a:r>
          </a:p>
          <a:p>
            <a:r>
              <a:rPr lang="en-US" sz="1200" dirty="0">
                <a:latin typeface="Times New Roman" panose="02020603050405020304" pitchFamily="18" charset="0"/>
                <a:cs typeface="Times New Roman" panose="02020603050405020304" pitchFamily="18" charset="0"/>
              </a:rPr>
              <a:t>Test the integration of </a:t>
            </a:r>
            <a:r>
              <a:rPr lang="en-US" sz="1200" dirty="0" err="1">
                <a:latin typeface="Times New Roman" panose="02020603050405020304" pitchFamily="18" charset="0"/>
                <a:cs typeface="Times New Roman" panose="02020603050405020304" pitchFamily="18" charset="0"/>
              </a:rPr>
              <a:t>FastAPI</a:t>
            </a:r>
            <a:r>
              <a:rPr lang="en-US" sz="1200" dirty="0">
                <a:latin typeface="Times New Roman" panose="02020603050405020304" pitchFamily="18" charset="0"/>
                <a:cs typeface="Times New Roman" panose="02020603050405020304" pitchFamily="18" charset="0"/>
              </a:rPr>
              <a:t> with MongoDB to ensure smooth data retrieval.</a:t>
            </a:r>
          </a:p>
          <a:p>
            <a:r>
              <a:rPr lang="en-US" sz="1200" dirty="0">
                <a:latin typeface="Times New Roman" panose="02020603050405020304" pitchFamily="18" charset="0"/>
                <a:cs typeface="Times New Roman" panose="02020603050405020304" pitchFamily="18" charset="0"/>
              </a:rPr>
              <a:t>Monitor the performance of </a:t>
            </a:r>
            <a:r>
              <a:rPr lang="en-US" sz="1200" dirty="0" err="1">
                <a:latin typeface="Times New Roman" panose="02020603050405020304" pitchFamily="18" charset="0"/>
                <a:cs typeface="Times New Roman" panose="02020603050405020304" pitchFamily="18" charset="0"/>
              </a:rPr>
              <a:t>FastAPI</a:t>
            </a:r>
            <a:r>
              <a:rPr lang="en-US" sz="1200" dirty="0">
                <a:latin typeface="Times New Roman" panose="02020603050405020304" pitchFamily="18" charset="0"/>
                <a:cs typeface="Times New Roman" panose="02020603050405020304" pitchFamily="18" charset="0"/>
              </a:rPr>
              <a:t> in handling requests and responses.</a:t>
            </a:r>
            <a:endParaRPr lang="en-IN" sz="1200"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LLAVA </a:t>
            </a:r>
            <a:r>
              <a:rPr lang="en-IN" b="1" dirty="0" err="1">
                <a:latin typeface="Times New Roman" panose="02020603050405020304" pitchFamily="18" charset="0"/>
                <a:cs typeface="Times New Roman" panose="02020603050405020304" pitchFamily="18" charset="0"/>
              </a:rPr>
              <a:t>LLAVA</a:t>
            </a:r>
            <a:r>
              <a:rPr lang="en-IN" b="1" dirty="0">
                <a:latin typeface="Times New Roman" panose="02020603050405020304" pitchFamily="18" charset="0"/>
                <a:cs typeface="Times New Roman" panose="02020603050405020304" pitchFamily="18" charset="0"/>
              </a:rPr>
              <a:t> Integration:</a:t>
            </a:r>
          </a:p>
          <a:p>
            <a:r>
              <a:rPr lang="en-IN" sz="1200" dirty="0">
                <a:latin typeface="Times New Roman" panose="02020603050405020304" pitchFamily="18" charset="0"/>
                <a:cs typeface="Times New Roman" panose="02020603050405020304" pitchFamily="18" charset="0"/>
              </a:rPr>
              <a:t>Evaluate the integration of LLAVA and LLAMA into the data processing pipeline.</a:t>
            </a:r>
          </a:p>
          <a:p>
            <a:r>
              <a:rPr lang="en-IN" sz="1200" dirty="0">
                <a:latin typeface="Times New Roman" panose="02020603050405020304" pitchFamily="18" charset="0"/>
                <a:cs typeface="Times New Roman" panose="02020603050405020304" pitchFamily="18" charset="0"/>
              </a:rPr>
              <a:t>Verify that LLAVA can handle audio data (e.g., voice recordings) and LLAMA can handle visual data (e.g., facial expressions).</a:t>
            </a:r>
          </a:p>
          <a:p>
            <a:r>
              <a:rPr lang="en-IN" sz="1200" dirty="0">
                <a:latin typeface="Times New Roman" panose="02020603050405020304" pitchFamily="18" charset="0"/>
                <a:cs typeface="Times New Roman" panose="02020603050405020304" pitchFamily="18" charset="0"/>
              </a:rPr>
              <a:t>Ensure that both tools contribute to a comprehensive understanding of emotions.</a:t>
            </a:r>
          </a:p>
          <a:p>
            <a:r>
              <a:rPr lang="en-IN" b="1" dirty="0">
                <a:latin typeface="Times New Roman" panose="02020603050405020304" pitchFamily="18" charset="0"/>
                <a:cs typeface="Times New Roman" panose="02020603050405020304" pitchFamily="18" charset="0"/>
              </a:rPr>
              <a:t>Wav2Vec Model Performance:</a:t>
            </a:r>
          </a:p>
          <a:p>
            <a:r>
              <a:rPr lang="en-US" sz="1200" dirty="0">
                <a:latin typeface="Times New Roman" panose="02020603050405020304" pitchFamily="18" charset="0"/>
                <a:cs typeface="Times New Roman" panose="02020603050405020304" pitchFamily="18" charset="0"/>
              </a:rPr>
              <a:t>Assess the performance of the wav2vec model on the dataset.</a:t>
            </a:r>
          </a:p>
          <a:p>
            <a:r>
              <a:rPr lang="en-US" sz="1200" dirty="0">
                <a:latin typeface="Times New Roman" panose="02020603050405020304" pitchFamily="18" charset="0"/>
                <a:cs typeface="Times New Roman" panose="02020603050405020304" pitchFamily="18" charset="0"/>
              </a:rPr>
              <a:t>Use metrics such as accuracy, precision, recall, and F1 score for emotion detection.</a:t>
            </a:r>
          </a:p>
          <a:p>
            <a:r>
              <a:rPr lang="en-US" sz="1200" dirty="0">
                <a:latin typeface="Times New Roman" panose="02020603050405020304" pitchFamily="18" charset="0"/>
                <a:cs typeface="Times New Roman" panose="02020603050405020304" pitchFamily="18" charset="0"/>
              </a:rPr>
              <a:t>Analyze model outputs to identify any patterns or challenges in recognizing emotions.</a:t>
            </a:r>
            <a:endParaRPr lang="en-IN" sz="1200"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Documentation and Logging:</a:t>
            </a:r>
          </a:p>
          <a:p>
            <a:r>
              <a:rPr lang="en-US" sz="1200" dirty="0">
                <a:latin typeface="Times New Roman" panose="02020603050405020304" pitchFamily="18" charset="0"/>
                <a:cs typeface="Times New Roman" panose="02020603050405020304" pitchFamily="18" charset="0"/>
              </a:rPr>
              <a:t>Ensure that all components, including </a:t>
            </a:r>
            <a:r>
              <a:rPr lang="en-US" sz="1200" dirty="0" err="1">
                <a:latin typeface="Times New Roman" panose="02020603050405020304" pitchFamily="18" charset="0"/>
                <a:cs typeface="Times New Roman" panose="02020603050405020304" pitchFamily="18" charset="0"/>
              </a:rPr>
              <a:t>Streamlit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FastAPI</a:t>
            </a:r>
            <a:r>
              <a:rPr lang="en-US" sz="1200" dirty="0">
                <a:latin typeface="Times New Roman" panose="02020603050405020304" pitchFamily="18" charset="0"/>
                <a:cs typeface="Times New Roman" panose="02020603050405020304" pitchFamily="18" charset="0"/>
              </a:rPr>
              <a:t>, LLAVA, LLAMA, and the wav2vec model, are well-documented.</a:t>
            </a:r>
          </a:p>
          <a:p>
            <a:r>
              <a:rPr lang="en-US" sz="1200" dirty="0">
                <a:latin typeface="Times New Roman" panose="02020603050405020304" pitchFamily="18" charset="0"/>
                <a:cs typeface="Times New Roman" panose="02020603050405020304" pitchFamily="18" charset="0"/>
              </a:rPr>
              <a:t>Implement logging mechanisms to capture relevant information during the preliminary analysis for debugging and future improvements.</a:t>
            </a:r>
            <a:endParaRPr lang="en-IN" sz="1200"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Security and Privacy Check:</a:t>
            </a:r>
          </a:p>
          <a:p>
            <a:r>
              <a:rPr lang="en-US" sz="1200" dirty="0">
                <a:latin typeface="Times New Roman" panose="02020603050405020304" pitchFamily="18" charset="0"/>
                <a:cs typeface="Times New Roman" panose="02020603050405020304" pitchFamily="18" charset="0"/>
              </a:rPr>
              <a:t>Verify that the system adheres to security and privacy standards.</a:t>
            </a:r>
          </a:p>
          <a:p>
            <a:r>
              <a:rPr lang="en-US" sz="1200" dirty="0">
                <a:latin typeface="Times New Roman" panose="02020603050405020304" pitchFamily="18" charset="0"/>
                <a:cs typeface="Times New Roman" panose="02020603050405020304" pitchFamily="18" charset="0"/>
              </a:rPr>
              <a:t>Check for potential vulnerabilities in data storage, retrieval, and user interactions.</a:t>
            </a:r>
          </a:p>
          <a:p>
            <a:r>
              <a:rPr lang="en-US" sz="1200" dirty="0">
                <a:latin typeface="Times New Roman" panose="02020603050405020304" pitchFamily="18" charset="0"/>
                <a:cs typeface="Times New Roman" panose="02020603050405020304" pitchFamily="18" charset="0"/>
              </a:rPr>
              <a:t>Implement necessary encryption and access controls.</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7686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collage of people making faces&#10;&#10;Description automatically generated">
            <a:extLst>
              <a:ext uri="{FF2B5EF4-FFF2-40B4-BE49-F238E27FC236}">
                <a16:creationId xmlns:a16="http://schemas.microsoft.com/office/drawing/2014/main" id="{D38D13BE-7CE1-C1F0-834C-9EABAA95CF25}"/>
              </a:ext>
            </a:extLst>
          </p:cNvPr>
          <p:cNvPicPr>
            <a:picLocks noChangeAspect="1"/>
          </p:cNvPicPr>
          <p:nvPr/>
        </p:nvPicPr>
        <p:blipFill rotWithShape="1">
          <a:blip r:embed="rId2">
            <a:alphaModFix amt="40000"/>
          </a:blip>
          <a:srcRect t="15963" r="-1" b="31864"/>
          <a:stretch/>
        </p:blipFill>
        <p:spPr>
          <a:xfrm>
            <a:off x="20" y="8636"/>
            <a:ext cx="12191979" cy="6857990"/>
          </a:xfrm>
          <a:prstGeom prst="rect">
            <a:avLst/>
          </a:prstGeom>
        </p:spPr>
      </p:pic>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Google Shape;325;p21">
            <a:extLst>
              <a:ext uri="{FF2B5EF4-FFF2-40B4-BE49-F238E27FC236}">
                <a16:creationId xmlns:a16="http://schemas.microsoft.com/office/drawing/2014/main" id="{09B49627-7451-B34F-6A43-071377AC2D1E}"/>
              </a:ext>
            </a:extLst>
          </p:cNvPr>
          <p:cNvSpPr txBox="1">
            <a:spLocks noGrp="1"/>
          </p:cNvSpPr>
          <p:nvPr>
            <p:ph type="title"/>
          </p:nvPr>
        </p:nvSpPr>
        <p:spPr>
          <a:xfrm>
            <a:off x="725761" y="698835"/>
            <a:ext cx="10506075" cy="82589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dirty="0">
                <a:solidFill>
                  <a:schemeClr val="bg2">
                    <a:lumMod val="75000"/>
                  </a:schemeClr>
                </a:solidFill>
                <a:latin typeface="Maven Pro" panose="020B0604020202020204" charset="0"/>
              </a:rPr>
              <a:t>Methodologies</a:t>
            </a:r>
          </a:p>
        </p:txBody>
      </p:sp>
      <p:graphicFrame>
        <p:nvGraphicFramePr>
          <p:cNvPr id="20" name="Google Shape;326;p21">
            <a:extLst>
              <a:ext uri="{FF2B5EF4-FFF2-40B4-BE49-F238E27FC236}">
                <a16:creationId xmlns:a16="http://schemas.microsoft.com/office/drawing/2014/main" id="{29F40E2A-7991-2ACC-FCD6-FFB1C060C5DF}"/>
              </a:ext>
            </a:extLst>
          </p:cNvPr>
          <p:cNvGraphicFramePr/>
          <p:nvPr>
            <p:extLst>
              <p:ext uri="{D42A27DB-BD31-4B8C-83A1-F6EECF244321}">
                <p14:modId xmlns:p14="http://schemas.microsoft.com/office/powerpoint/2010/main" val="2649020028"/>
              </p:ext>
            </p:extLst>
          </p:nvPr>
        </p:nvGraphicFramePr>
        <p:xfrm>
          <a:off x="809700" y="1996965"/>
          <a:ext cx="10152590" cy="4514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083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ap of a road with a flag and trees&#10;&#10;Description automatically generated">
            <a:extLst>
              <a:ext uri="{FF2B5EF4-FFF2-40B4-BE49-F238E27FC236}">
                <a16:creationId xmlns:a16="http://schemas.microsoft.com/office/drawing/2014/main" id="{44F27E63-A469-CCCA-9E13-5D2E6101C402}"/>
              </a:ext>
            </a:extLst>
          </p:cNvPr>
          <p:cNvPicPr>
            <a:picLocks noChangeAspect="1"/>
          </p:cNvPicPr>
          <p:nvPr/>
        </p:nvPicPr>
        <p:blipFill rotWithShape="1">
          <a:blip r:embed="rId2">
            <a:extLst>
              <a:ext uri="{28A0092B-C50C-407E-A947-70E740481C1C}">
                <a14:useLocalDpi xmlns:a14="http://schemas.microsoft.com/office/drawing/2010/main" val="0"/>
              </a:ext>
            </a:extLst>
          </a:blip>
          <a:srcRect l="8567" r="12122"/>
          <a:stretch/>
        </p:blipFill>
        <p:spPr>
          <a:xfrm>
            <a:off x="2522356" y="10"/>
            <a:ext cx="9669642" cy="6857990"/>
          </a:xfrm>
          <a:prstGeom prst="rect">
            <a:avLst/>
          </a:prstGeom>
        </p:spPr>
      </p:pic>
      <p:sp>
        <p:nvSpPr>
          <p:cNvPr id="32" name="Rectangle 3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3DC800-1DB7-0F2C-2A64-CDD8FA0BE903}"/>
              </a:ext>
            </a:extLst>
          </p:cNvPr>
          <p:cNvSpPr>
            <a:spLocks noGrp="1"/>
          </p:cNvSpPr>
          <p:nvPr>
            <p:ph type="title"/>
          </p:nvPr>
        </p:nvSpPr>
        <p:spPr>
          <a:xfrm>
            <a:off x="838200" y="365125"/>
            <a:ext cx="3822189" cy="1388039"/>
          </a:xfrm>
        </p:spPr>
        <p:txBody>
          <a:bodyPr>
            <a:normAutofit/>
          </a:bodyPr>
          <a:lstStyle/>
          <a:p>
            <a:r>
              <a:rPr lang="en-IN" sz="4000" b="1" dirty="0">
                <a:latin typeface="Times New Roman" panose="02020603050405020304" pitchFamily="18" charset="0"/>
                <a:cs typeface="Times New Roman" panose="02020603050405020304" pitchFamily="18" charset="0"/>
              </a:rPr>
              <a:t>Roadmap</a:t>
            </a:r>
          </a:p>
        </p:txBody>
      </p:sp>
      <p:sp>
        <p:nvSpPr>
          <p:cNvPr id="3" name="Content Placeholder 2">
            <a:extLst>
              <a:ext uri="{FF2B5EF4-FFF2-40B4-BE49-F238E27FC236}">
                <a16:creationId xmlns:a16="http://schemas.microsoft.com/office/drawing/2014/main" id="{8041D9B9-3089-EA1A-F6FE-67CCE507F4DB}"/>
              </a:ext>
            </a:extLst>
          </p:cNvPr>
          <p:cNvSpPr>
            <a:spLocks noGrp="1"/>
          </p:cNvSpPr>
          <p:nvPr>
            <p:ph idx="1"/>
          </p:nvPr>
        </p:nvSpPr>
        <p:spPr>
          <a:xfrm>
            <a:off x="838200" y="2434201"/>
            <a:ext cx="3822189" cy="3742762"/>
          </a:xfrm>
        </p:spPr>
        <p:txBody>
          <a:bodyPr>
            <a:normAutofit/>
          </a:bodyPr>
          <a:lstStyle/>
          <a:p>
            <a:endParaRPr lang="en-IN" sz="2000" dirty="0"/>
          </a:p>
          <a:p>
            <a:r>
              <a:rPr lang="en-IN" sz="2000" dirty="0"/>
              <a:t>Data Refinement</a:t>
            </a:r>
          </a:p>
          <a:p>
            <a:endParaRPr lang="en-IN" sz="2000" dirty="0"/>
          </a:p>
          <a:p>
            <a:r>
              <a:rPr lang="en-IN" sz="2000" dirty="0"/>
              <a:t>Model Optimization</a:t>
            </a:r>
          </a:p>
          <a:p>
            <a:endParaRPr lang="en-IN" sz="2000" dirty="0"/>
          </a:p>
          <a:p>
            <a:r>
              <a:rPr lang="en-IN" sz="2000" dirty="0"/>
              <a:t>User Feedback</a:t>
            </a:r>
          </a:p>
          <a:p>
            <a:endParaRPr lang="en-IN" sz="2000" dirty="0"/>
          </a:p>
          <a:p>
            <a:r>
              <a:rPr lang="en-IN" sz="2000" dirty="0"/>
              <a:t>Deployment</a:t>
            </a:r>
          </a:p>
        </p:txBody>
      </p:sp>
    </p:spTree>
    <p:extLst>
      <p:ext uri="{BB962C8B-B14F-4D97-AF65-F5344CB8AC3E}">
        <p14:creationId xmlns:p14="http://schemas.microsoft.com/office/powerpoint/2010/main" val="3711458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5"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neuroConn NEURO PRAX - neuroCare Group">
            <a:extLst>
              <a:ext uri="{FF2B5EF4-FFF2-40B4-BE49-F238E27FC236}">
                <a16:creationId xmlns:a16="http://schemas.microsoft.com/office/drawing/2014/main" id="{9BD7FF24-30EA-928F-4F2A-6B9079F0E864}"/>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18222" r="1" b="1"/>
          <a:stretch/>
        </p:blipFill>
        <p:spPr bwMode="auto">
          <a:xfrm>
            <a:off x="21"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7" name="Rectangle 410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09" name="Rectangle 410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Google Shape;361;p27">
            <a:extLst>
              <a:ext uri="{FF2B5EF4-FFF2-40B4-BE49-F238E27FC236}">
                <a16:creationId xmlns:a16="http://schemas.microsoft.com/office/drawing/2014/main" id="{5CF0CFC9-A939-E79C-7C05-B110E8ADA449}"/>
              </a:ext>
            </a:extLst>
          </p:cNvPr>
          <p:cNvSpPr txBox="1">
            <a:spLocks noGrp="1"/>
          </p:cNvSpPr>
          <p:nvPr>
            <p:ph type="title"/>
          </p:nvPr>
        </p:nvSpPr>
        <p:spPr>
          <a:xfrm>
            <a:off x="841375" y="941388"/>
            <a:ext cx="10506075" cy="119339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4800" b="1" dirty="0">
                <a:solidFill>
                  <a:srgbClr val="00B0F0"/>
                </a:solidFill>
                <a:latin typeface="Maven Pro" panose="020B0604020202020204" charset="0"/>
              </a:rPr>
              <a:t>Conclusion</a:t>
            </a:r>
            <a:endParaRPr sz="4800" b="1" dirty="0">
              <a:solidFill>
                <a:srgbClr val="00B0F0"/>
              </a:solidFill>
              <a:latin typeface="Maven Pro" panose="020B0604020202020204" charset="0"/>
            </a:endParaRPr>
          </a:p>
        </p:txBody>
      </p:sp>
      <p:graphicFrame>
        <p:nvGraphicFramePr>
          <p:cNvPr id="4111" name="Google Shape;362;p27">
            <a:extLst>
              <a:ext uri="{FF2B5EF4-FFF2-40B4-BE49-F238E27FC236}">
                <a16:creationId xmlns:a16="http://schemas.microsoft.com/office/drawing/2014/main" id="{9B4092B0-B015-7099-4152-2FC923842BD1}"/>
              </a:ext>
            </a:extLst>
          </p:cNvPr>
          <p:cNvGraphicFramePr>
            <a:graphicFrameLocks noGrp="1"/>
          </p:cNvGraphicFramePr>
          <p:nvPr>
            <p:ph idx="1"/>
          </p:nvPr>
        </p:nvGraphicFramePr>
        <p:xfrm>
          <a:off x="725761" y="2455168"/>
          <a:ext cx="10506075" cy="3758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1739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BC723DB-EDA0-85BA-7049-5FB4B63156BB}"/>
              </a:ext>
            </a:extLst>
          </p:cNvPr>
          <p:cNvPicPr>
            <a:picLocks noChangeAspect="1"/>
          </p:cNvPicPr>
          <p:nvPr/>
        </p:nvPicPr>
        <p:blipFill rotWithShape="1">
          <a:blip r:embed="rId2">
            <a:alphaModFix amt="35000"/>
          </a:blip>
          <a:srcRect t="27125" b="16625"/>
          <a:stretch/>
        </p:blipFill>
        <p:spPr>
          <a:xfrm>
            <a:off x="20" y="17262"/>
            <a:ext cx="12191980" cy="6857990"/>
          </a:xfrm>
          <a:prstGeom prst="rect">
            <a:avLst/>
          </a:prstGeom>
        </p:spPr>
      </p:pic>
      <p:sp>
        <p:nvSpPr>
          <p:cNvPr id="5" name="Google Shape;349;p25">
            <a:extLst>
              <a:ext uri="{FF2B5EF4-FFF2-40B4-BE49-F238E27FC236}">
                <a16:creationId xmlns:a16="http://schemas.microsoft.com/office/drawing/2014/main" id="{D8F648D6-3BF2-11FF-1E6A-97C093DB31D8}"/>
              </a:ext>
            </a:extLst>
          </p:cNvPr>
          <p:cNvSpPr txBox="1">
            <a:spLocks noGrp="1"/>
          </p:cNvSpPr>
          <p:nvPr>
            <p:ph type="title"/>
          </p:nvPr>
        </p:nvSpPr>
        <p:spPr>
          <a:xfrm>
            <a:off x="754117" y="365125"/>
            <a:ext cx="10515600" cy="132556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4800" b="1" dirty="0">
                <a:solidFill>
                  <a:srgbClr val="5E95C2"/>
                </a:solidFill>
                <a:latin typeface="Maven Pro" panose="020B0604020202020204" charset="0"/>
              </a:rPr>
              <a:t>Partial Outcomes</a:t>
            </a:r>
            <a:endParaRPr sz="4800" b="1" dirty="0">
              <a:solidFill>
                <a:srgbClr val="5E95C2"/>
              </a:solidFill>
              <a:latin typeface="Maven Pro" panose="020B0604020202020204" charset="0"/>
            </a:endParaRPr>
          </a:p>
        </p:txBody>
      </p:sp>
      <p:pic>
        <p:nvPicPr>
          <p:cNvPr id="8" name="Content Placeholder 7" descr="A screenshot of a computer&#10;&#10;Description automatically generated">
            <a:extLst>
              <a:ext uri="{FF2B5EF4-FFF2-40B4-BE49-F238E27FC236}">
                <a16:creationId xmlns:a16="http://schemas.microsoft.com/office/drawing/2014/main" id="{2E3AAF93-107B-4DD6-E445-BABB82C61D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4202" y="1707950"/>
            <a:ext cx="4169643" cy="2222941"/>
          </a:xfrm>
        </p:spPr>
      </p:pic>
      <p:pic>
        <p:nvPicPr>
          <p:cNvPr id="10" name="Picture 9" descr="A screenshot of a computer&#10;&#10;Description automatically generated">
            <a:extLst>
              <a:ext uri="{FF2B5EF4-FFF2-40B4-BE49-F238E27FC236}">
                <a16:creationId xmlns:a16="http://schemas.microsoft.com/office/drawing/2014/main" id="{89404871-FCF8-49A3-42D6-EF5D400DCF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154" y="1690688"/>
            <a:ext cx="4169644" cy="2215291"/>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94D9902C-FF39-95D6-4589-80BE55DFE6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282" y="4612448"/>
            <a:ext cx="4169644" cy="2032701"/>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9A22E1CA-1AFA-982B-520F-74F107902C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3056" y="4555115"/>
            <a:ext cx="4169644" cy="2090034"/>
          </a:xfrm>
          <a:prstGeom prst="rect">
            <a:avLst/>
          </a:prstGeom>
        </p:spPr>
      </p:pic>
      <p:sp>
        <p:nvSpPr>
          <p:cNvPr id="16" name="TextBox 15">
            <a:extLst>
              <a:ext uri="{FF2B5EF4-FFF2-40B4-BE49-F238E27FC236}">
                <a16:creationId xmlns:a16="http://schemas.microsoft.com/office/drawing/2014/main" id="{1AC5957F-9C3A-50AE-3EA8-D949AF87B88A}"/>
              </a:ext>
            </a:extLst>
          </p:cNvPr>
          <p:cNvSpPr txBox="1"/>
          <p:nvPr/>
        </p:nvSpPr>
        <p:spPr>
          <a:xfrm>
            <a:off x="1029300" y="1234440"/>
            <a:ext cx="4746660" cy="369332"/>
          </a:xfrm>
          <a:prstGeom prst="rect">
            <a:avLst/>
          </a:prstGeom>
          <a:noFill/>
        </p:spPr>
        <p:txBody>
          <a:bodyPr wrap="square" rtlCol="0">
            <a:spAutoFit/>
          </a:bodyPr>
          <a:lstStyle/>
          <a:p>
            <a:r>
              <a:rPr lang="en-IN" dirty="0" err="1"/>
              <a:t>FastAPI</a:t>
            </a:r>
            <a:r>
              <a:rPr lang="en-IN" dirty="0"/>
              <a:t> CRUD operation on MongoDB database</a:t>
            </a:r>
          </a:p>
        </p:txBody>
      </p:sp>
      <p:sp>
        <p:nvSpPr>
          <p:cNvPr id="17" name="TextBox 16">
            <a:extLst>
              <a:ext uri="{FF2B5EF4-FFF2-40B4-BE49-F238E27FC236}">
                <a16:creationId xmlns:a16="http://schemas.microsoft.com/office/drawing/2014/main" id="{842AFAA9-7155-67DA-C49F-F80CC72C8264}"/>
              </a:ext>
            </a:extLst>
          </p:cNvPr>
          <p:cNvSpPr txBox="1"/>
          <p:nvPr/>
        </p:nvSpPr>
        <p:spPr>
          <a:xfrm>
            <a:off x="6978154" y="1196694"/>
            <a:ext cx="3923700" cy="369332"/>
          </a:xfrm>
          <a:prstGeom prst="rect">
            <a:avLst/>
          </a:prstGeom>
          <a:noFill/>
        </p:spPr>
        <p:txBody>
          <a:bodyPr wrap="square" rtlCol="0">
            <a:spAutoFit/>
          </a:bodyPr>
          <a:lstStyle/>
          <a:p>
            <a:r>
              <a:rPr lang="en-IN" dirty="0"/>
              <a:t>MongoDB</a:t>
            </a:r>
          </a:p>
        </p:txBody>
      </p:sp>
      <p:sp>
        <p:nvSpPr>
          <p:cNvPr id="18" name="TextBox 17">
            <a:extLst>
              <a:ext uri="{FF2B5EF4-FFF2-40B4-BE49-F238E27FC236}">
                <a16:creationId xmlns:a16="http://schemas.microsoft.com/office/drawing/2014/main" id="{82C65D1C-6543-9F45-B381-905F5EB789C6}"/>
              </a:ext>
            </a:extLst>
          </p:cNvPr>
          <p:cNvSpPr txBox="1"/>
          <p:nvPr/>
        </p:nvSpPr>
        <p:spPr>
          <a:xfrm>
            <a:off x="922282" y="3966117"/>
            <a:ext cx="4291563" cy="646331"/>
          </a:xfrm>
          <a:prstGeom prst="rect">
            <a:avLst/>
          </a:prstGeom>
          <a:noFill/>
        </p:spPr>
        <p:txBody>
          <a:bodyPr wrap="square" rtlCol="0">
            <a:spAutoFit/>
          </a:bodyPr>
          <a:lstStyle/>
          <a:p>
            <a:r>
              <a:rPr lang="en-IN" dirty="0"/>
              <a:t>Posting data from </a:t>
            </a:r>
            <a:r>
              <a:rPr lang="en-IN" dirty="0" err="1"/>
              <a:t>streamlit</a:t>
            </a:r>
            <a:r>
              <a:rPr lang="en-IN" dirty="0"/>
              <a:t> through </a:t>
            </a:r>
            <a:r>
              <a:rPr lang="en-IN" dirty="0" err="1"/>
              <a:t>fastapi</a:t>
            </a:r>
            <a:r>
              <a:rPr lang="en-IN" dirty="0"/>
              <a:t> into MongoDB</a:t>
            </a:r>
          </a:p>
        </p:txBody>
      </p:sp>
      <p:sp>
        <p:nvSpPr>
          <p:cNvPr id="19" name="TextBox 18">
            <a:extLst>
              <a:ext uri="{FF2B5EF4-FFF2-40B4-BE49-F238E27FC236}">
                <a16:creationId xmlns:a16="http://schemas.microsoft.com/office/drawing/2014/main" id="{06039EF6-597A-BC4E-4793-43D352CBED8B}"/>
              </a:ext>
            </a:extLst>
          </p:cNvPr>
          <p:cNvSpPr txBox="1"/>
          <p:nvPr/>
        </p:nvSpPr>
        <p:spPr>
          <a:xfrm>
            <a:off x="6993056" y="4087003"/>
            <a:ext cx="4497904" cy="369332"/>
          </a:xfrm>
          <a:prstGeom prst="rect">
            <a:avLst/>
          </a:prstGeom>
          <a:noFill/>
        </p:spPr>
        <p:txBody>
          <a:bodyPr wrap="square" rtlCol="0">
            <a:spAutoFit/>
          </a:bodyPr>
          <a:lstStyle/>
          <a:p>
            <a:r>
              <a:rPr lang="en-IN" dirty="0"/>
              <a:t>Retrieving the data and displaying</a:t>
            </a:r>
          </a:p>
        </p:txBody>
      </p:sp>
    </p:spTree>
    <p:extLst>
      <p:ext uri="{BB962C8B-B14F-4D97-AF65-F5344CB8AC3E}">
        <p14:creationId xmlns:p14="http://schemas.microsoft.com/office/powerpoint/2010/main" val="175487118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4ACAE34-3677-7B5F-09AF-29A4695C9AD4}"/>
              </a:ext>
            </a:extLst>
          </p:cNvPr>
          <p:cNvPicPr>
            <a:picLocks noGrp="1" noChangeAspect="1"/>
          </p:cNvPicPr>
          <p:nvPr>
            <p:ph idx="1"/>
          </p:nvPr>
        </p:nvPicPr>
        <p:blipFill rotWithShape="1">
          <a:blip r:embed="rId2">
            <a:alphaModFix amt="50000"/>
          </a:blip>
          <a:srcRect t="27125" b="16625"/>
          <a:stretch/>
        </p:blipFill>
        <p:spPr>
          <a:xfrm>
            <a:off x="20" y="1"/>
            <a:ext cx="12191980" cy="685799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ABE3D6EE-EDE5-253C-B1E0-2960B5887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670" y="1142999"/>
            <a:ext cx="5013960" cy="252436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00904B47-6C98-F5D1-3135-A8FD40AED0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940" y="1003697"/>
            <a:ext cx="5013960" cy="2663666"/>
          </a:xfrm>
          <a:prstGeom prst="rect">
            <a:avLst/>
          </a:prstGeom>
        </p:spPr>
      </p:pic>
      <p:pic>
        <p:nvPicPr>
          <p:cNvPr id="13" name="Picture 12" descr="A screen shot of a computer&#10;&#10;Description automatically generated">
            <a:extLst>
              <a:ext uri="{FF2B5EF4-FFF2-40B4-BE49-F238E27FC236}">
                <a16:creationId xmlns:a16="http://schemas.microsoft.com/office/drawing/2014/main" id="{22B700DD-3048-8BC3-9D50-A59D995F2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 y="4522470"/>
            <a:ext cx="4991100" cy="2068830"/>
          </a:xfrm>
          <a:prstGeom prst="rect">
            <a:avLst/>
          </a:prstGeom>
        </p:spPr>
      </p:pic>
      <p:pic>
        <p:nvPicPr>
          <p:cNvPr id="15" name="Picture 14" descr="A screen shot of a computer&#10;&#10;Description automatically generated">
            <a:extLst>
              <a:ext uri="{FF2B5EF4-FFF2-40B4-BE49-F238E27FC236}">
                <a16:creationId xmlns:a16="http://schemas.microsoft.com/office/drawing/2014/main" id="{C1D1F616-2166-3C8C-8EC7-3C6B1C22D6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7940" y="4522470"/>
            <a:ext cx="4991100" cy="2068830"/>
          </a:xfrm>
          <a:prstGeom prst="rect">
            <a:avLst/>
          </a:prstGeom>
        </p:spPr>
      </p:pic>
      <p:sp>
        <p:nvSpPr>
          <p:cNvPr id="24" name="TextBox 23">
            <a:extLst>
              <a:ext uri="{FF2B5EF4-FFF2-40B4-BE49-F238E27FC236}">
                <a16:creationId xmlns:a16="http://schemas.microsoft.com/office/drawing/2014/main" id="{CC5CBD2E-222E-1F35-2B9C-C9A8A4BD4038}"/>
              </a:ext>
            </a:extLst>
          </p:cNvPr>
          <p:cNvSpPr txBox="1"/>
          <p:nvPr/>
        </p:nvSpPr>
        <p:spPr>
          <a:xfrm>
            <a:off x="6537939" y="440667"/>
            <a:ext cx="5246391" cy="646331"/>
          </a:xfrm>
          <a:prstGeom prst="rect">
            <a:avLst/>
          </a:prstGeom>
          <a:noFill/>
        </p:spPr>
        <p:txBody>
          <a:bodyPr wrap="square" rtlCol="0">
            <a:spAutoFit/>
          </a:bodyPr>
          <a:lstStyle/>
          <a:p>
            <a:r>
              <a:rPr lang="en-IN" dirty="0"/>
              <a:t>Verifying the data added through </a:t>
            </a:r>
            <a:r>
              <a:rPr lang="en-IN" dirty="0" err="1"/>
              <a:t>streamlit</a:t>
            </a:r>
            <a:r>
              <a:rPr lang="en-IN" dirty="0"/>
              <a:t> to the MongoDB database via </a:t>
            </a:r>
            <a:r>
              <a:rPr lang="en-IN" dirty="0" err="1"/>
              <a:t>FastAPI</a:t>
            </a:r>
            <a:endParaRPr lang="en-IN" dirty="0"/>
          </a:p>
        </p:txBody>
      </p:sp>
      <p:sp>
        <p:nvSpPr>
          <p:cNvPr id="25" name="TextBox 24">
            <a:extLst>
              <a:ext uri="{FF2B5EF4-FFF2-40B4-BE49-F238E27FC236}">
                <a16:creationId xmlns:a16="http://schemas.microsoft.com/office/drawing/2014/main" id="{A14D4EFB-F8CC-F021-343E-F638DB5064A5}"/>
              </a:ext>
            </a:extLst>
          </p:cNvPr>
          <p:cNvSpPr txBox="1"/>
          <p:nvPr/>
        </p:nvSpPr>
        <p:spPr>
          <a:xfrm>
            <a:off x="407670" y="3976777"/>
            <a:ext cx="5002530" cy="369332"/>
          </a:xfrm>
          <a:prstGeom prst="rect">
            <a:avLst/>
          </a:prstGeom>
          <a:noFill/>
        </p:spPr>
        <p:txBody>
          <a:bodyPr wrap="square" rtlCol="0">
            <a:spAutoFit/>
          </a:bodyPr>
          <a:lstStyle/>
          <a:p>
            <a:r>
              <a:rPr lang="en-IN" dirty="0" err="1"/>
              <a:t>Streamlit</a:t>
            </a:r>
            <a:r>
              <a:rPr lang="en-IN" dirty="0"/>
              <a:t> Run command</a:t>
            </a:r>
          </a:p>
        </p:txBody>
      </p:sp>
      <p:sp>
        <p:nvSpPr>
          <p:cNvPr id="26" name="TextBox 25">
            <a:extLst>
              <a:ext uri="{FF2B5EF4-FFF2-40B4-BE49-F238E27FC236}">
                <a16:creationId xmlns:a16="http://schemas.microsoft.com/office/drawing/2014/main" id="{017D4DF0-77DB-1BDE-6435-688C540E14B6}"/>
              </a:ext>
            </a:extLst>
          </p:cNvPr>
          <p:cNvSpPr txBox="1"/>
          <p:nvPr/>
        </p:nvSpPr>
        <p:spPr>
          <a:xfrm>
            <a:off x="6599208" y="3976776"/>
            <a:ext cx="4952692" cy="369332"/>
          </a:xfrm>
          <a:prstGeom prst="rect">
            <a:avLst/>
          </a:prstGeom>
          <a:noFill/>
        </p:spPr>
        <p:txBody>
          <a:bodyPr wrap="square" rtlCol="0">
            <a:spAutoFit/>
          </a:bodyPr>
          <a:lstStyle/>
          <a:p>
            <a:r>
              <a:rPr lang="en-IN" dirty="0" err="1"/>
              <a:t>FastAPI</a:t>
            </a:r>
            <a:r>
              <a:rPr lang="en-IN" dirty="0"/>
              <a:t> run command</a:t>
            </a:r>
          </a:p>
        </p:txBody>
      </p:sp>
      <p:sp>
        <p:nvSpPr>
          <p:cNvPr id="27" name="TextBox 26">
            <a:extLst>
              <a:ext uri="{FF2B5EF4-FFF2-40B4-BE49-F238E27FC236}">
                <a16:creationId xmlns:a16="http://schemas.microsoft.com/office/drawing/2014/main" id="{B7534D79-4B67-2428-99AA-A51BD134DEF8}"/>
              </a:ext>
            </a:extLst>
          </p:cNvPr>
          <p:cNvSpPr txBox="1"/>
          <p:nvPr/>
        </p:nvSpPr>
        <p:spPr>
          <a:xfrm>
            <a:off x="419100" y="408487"/>
            <a:ext cx="5087356" cy="646331"/>
          </a:xfrm>
          <a:prstGeom prst="rect">
            <a:avLst/>
          </a:prstGeom>
          <a:noFill/>
        </p:spPr>
        <p:txBody>
          <a:bodyPr wrap="square" rtlCol="0">
            <a:spAutoFit/>
          </a:bodyPr>
          <a:lstStyle/>
          <a:p>
            <a:r>
              <a:rPr lang="en-IN" dirty="0"/>
              <a:t>Verifying the added data from the frontend reflected in the </a:t>
            </a:r>
            <a:r>
              <a:rPr lang="en-IN" dirty="0" err="1"/>
              <a:t>FastAPI</a:t>
            </a:r>
            <a:r>
              <a:rPr lang="en-IN" dirty="0"/>
              <a:t> request</a:t>
            </a:r>
          </a:p>
        </p:txBody>
      </p:sp>
    </p:spTree>
    <p:extLst>
      <p:ext uri="{BB962C8B-B14F-4D97-AF65-F5344CB8AC3E}">
        <p14:creationId xmlns:p14="http://schemas.microsoft.com/office/powerpoint/2010/main" val="340769312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4ACAE34-3677-7B5F-09AF-29A4695C9AD4}"/>
              </a:ext>
            </a:extLst>
          </p:cNvPr>
          <p:cNvPicPr>
            <a:picLocks noGrp="1" noChangeAspect="1"/>
          </p:cNvPicPr>
          <p:nvPr>
            <p:ph idx="1"/>
          </p:nvPr>
        </p:nvPicPr>
        <p:blipFill rotWithShape="1">
          <a:blip r:embed="rId2">
            <a:alphaModFix amt="50000"/>
          </a:blip>
          <a:srcRect t="27125" b="16625"/>
          <a:stretch/>
        </p:blipFill>
        <p:spPr>
          <a:xfrm>
            <a:off x="20" y="1"/>
            <a:ext cx="12191980" cy="6857999"/>
          </a:xfrm>
          <a:prstGeom prst="rect">
            <a:avLst/>
          </a:prstGeom>
        </p:spPr>
      </p:pic>
      <p:sp>
        <p:nvSpPr>
          <p:cNvPr id="24" name="TextBox 23">
            <a:extLst>
              <a:ext uri="{FF2B5EF4-FFF2-40B4-BE49-F238E27FC236}">
                <a16:creationId xmlns:a16="http://schemas.microsoft.com/office/drawing/2014/main" id="{CC5CBD2E-222E-1F35-2B9C-C9A8A4BD4038}"/>
              </a:ext>
            </a:extLst>
          </p:cNvPr>
          <p:cNvSpPr txBox="1"/>
          <p:nvPr/>
        </p:nvSpPr>
        <p:spPr>
          <a:xfrm>
            <a:off x="6537939" y="440667"/>
            <a:ext cx="5246391" cy="369332"/>
          </a:xfrm>
          <a:prstGeom prst="rect">
            <a:avLst/>
          </a:prstGeom>
          <a:noFill/>
        </p:spPr>
        <p:txBody>
          <a:bodyPr wrap="square" rtlCol="0">
            <a:spAutoFit/>
          </a:bodyPr>
          <a:lstStyle/>
          <a:p>
            <a:r>
              <a:rPr lang="en-IN" dirty="0"/>
              <a:t>Output</a:t>
            </a:r>
          </a:p>
        </p:txBody>
      </p:sp>
      <p:sp>
        <p:nvSpPr>
          <p:cNvPr id="27" name="TextBox 26">
            <a:extLst>
              <a:ext uri="{FF2B5EF4-FFF2-40B4-BE49-F238E27FC236}">
                <a16:creationId xmlns:a16="http://schemas.microsoft.com/office/drawing/2014/main" id="{B7534D79-4B67-2428-99AA-A51BD134DEF8}"/>
              </a:ext>
            </a:extLst>
          </p:cNvPr>
          <p:cNvSpPr txBox="1"/>
          <p:nvPr/>
        </p:nvSpPr>
        <p:spPr>
          <a:xfrm>
            <a:off x="419100" y="408487"/>
            <a:ext cx="5087356" cy="369332"/>
          </a:xfrm>
          <a:prstGeom prst="rect">
            <a:avLst/>
          </a:prstGeom>
          <a:noFill/>
        </p:spPr>
        <p:txBody>
          <a:bodyPr wrap="square" rtlCol="0">
            <a:spAutoFit/>
          </a:bodyPr>
          <a:lstStyle/>
          <a:p>
            <a:r>
              <a:rPr lang="en-IN" dirty="0"/>
              <a:t>Audio to text using Wav2Vec model</a:t>
            </a:r>
          </a:p>
        </p:txBody>
      </p:sp>
      <p:pic>
        <p:nvPicPr>
          <p:cNvPr id="3" name="Picture 2" descr="A screen shot of a computer code&#10;&#10;Description automatically generated">
            <a:extLst>
              <a:ext uri="{FF2B5EF4-FFF2-40B4-BE49-F238E27FC236}">
                <a16:creationId xmlns:a16="http://schemas.microsoft.com/office/drawing/2014/main" id="{134A8B08-68AE-53E9-6BA2-1D0D10E81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90" y="1105832"/>
            <a:ext cx="6001110" cy="2974869"/>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9D1B8559-CD69-06A4-916B-491886724E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426" y="1105832"/>
            <a:ext cx="5687684" cy="2974869"/>
          </a:xfrm>
          <a:prstGeom prst="rect">
            <a:avLst/>
          </a:prstGeom>
        </p:spPr>
      </p:pic>
    </p:spTree>
    <p:extLst>
      <p:ext uri="{BB962C8B-B14F-4D97-AF65-F5344CB8AC3E}">
        <p14:creationId xmlns:p14="http://schemas.microsoft.com/office/powerpoint/2010/main" val="91053758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on clear background">
            <a:extLst>
              <a:ext uri="{FF2B5EF4-FFF2-40B4-BE49-F238E27FC236}">
                <a16:creationId xmlns:a16="http://schemas.microsoft.com/office/drawing/2014/main" id="{8E5C0329-E72D-7553-537F-9291F00B14CA}"/>
              </a:ext>
            </a:extLst>
          </p:cNvPr>
          <p:cNvPicPr>
            <a:picLocks noChangeAspect="1"/>
          </p:cNvPicPr>
          <p:nvPr/>
        </p:nvPicPr>
        <p:blipFill rotWithShape="1">
          <a:blip r:embed="rId2"/>
          <a:srcRect l="12799" r="10500" b="9091"/>
          <a:stretch/>
        </p:blipFill>
        <p:spPr>
          <a:xfrm>
            <a:off x="3523488" y="10"/>
            <a:ext cx="8668512" cy="6857990"/>
          </a:xfrm>
          <a:prstGeom prst="rect">
            <a:avLst/>
          </a:prstGeom>
        </p:spPr>
      </p:pic>
      <p:sp>
        <p:nvSpPr>
          <p:cNvPr id="34" name="Rectangle 3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4B897A-C325-6B98-EE6F-41D823977FC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6600" dirty="0"/>
              <a:t>Thank You</a:t>
            </a:r>
          </a:p>
        </p:txBody>
      </p:sp>
      <p:sp>
        <p:nvSpPr>
          <p:cNvPr id="44" name="Rectangle 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397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28" name="Freeform: Shape 27">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1" name="Freeform: Shape 30">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410E32AC-7678-B93A-3DCD-D1E47C7118CE}"/>
              </a:ext>
            </a:extLst>
          </p:cNvPr>
          <p:cNvPicPr>
            <a:picLocks noChangeAspect="1"/>
          </p:cNvPicPr>
          <p:nvPr/>
        </p:nvPicPr>
        <p:blipFill rotWithShape="1">
          <a:blip r:embed="rId2"/>
          <a:srcRect r="13333"/>
          <a:stretch/>
        </p:blipFill>
        <p:spPr>
          <a:xfrm>
            <a:off x="1390296" y="482804"/>
            <a:ext cx="8925279" cy="2618871"/>
          </a:xfrm>
          <a:prstGeom prst="rect">
            <a:avLst/>
          </a:prstGeom>
        </p:spPr>
      </p:pic>
      <p:grpSp>
        <p:nvGrpSpPr>
          <p:cNvPr id="33" name="Group 32">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34" name="Freeform: Shape 33">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3" name="Google Shape;283;p14"/>
          <p:cNvSpPr txBox="1">
            <a:spLocks/>
          </p:cNvSpPr>
          <p:nvPr/>
        </p:nvSpPr>
        <p:spPr>
          <a:xfrm>
            <a:off x="1376690" y="3323579"/>
            <a:ext cx="7030500" cy="999300"/>
          </a:xfrm>
          <a:prstGeom prst="rect">
            <a:avLst/>
          </a:prstGeom>
        </p:spPr>
        <p:txBody>
          <a:bodyPr spcFirstLastPara="1" vert="horz" wrap="square" lIns="91425" tIns="91425" rIns="91425" bIns="91425"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4400" b="1" dirty="0">
                <a:solidFill>
                  <a:srgbClr val="92D050"/>
                </a:solidFill>
                <a:latin typeface="Maven Pro" panose="020B0604020202020204" charset="0"/>
              </a:rPr>
              <a:t>Team Members:</a:t>
            </a:r>
          </a:p>
        </p:txBody>
      </p:sp>
      <p:sp>
        <p:nvSpPr>
          <p:cNvPr id="5" name="Google Shape;284;p14">
            <a:extLst>
              <a:ext uri="{FF2B5EF4-FFF2-40B4-BE49-F238E27FC236}">
                <a16:creationId xmlns:a16="http://schemas.microsoft.com/office/drawing/2014/main" id="{737057E1-FB71-D7D9-CFE8-627C0527EE2C}"/>
              </a:ext>
            </a:extLst>
          </p:cNvPr>
          <p:cNvSpPr txBox="1">
            <a:spLocks/>
          </p:cNvSpPr>
          <p:nvPr/>
        </p:nvSpPr>
        <p:spPr>
          <a:xfrm>
            <a:off x="1499743" y="4100975"/>
            <a:ext cx="7030500" cy="2541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pPr marL="0" marR="0" lvl="0" indent="0" algn="l" defTabSz="914400" rtl="0" eaLnBrk="1" fontAlgn="auto" latinLnBrk="0" hangingPunct="1">
              <a:lnSpc>
                <a:spcPct val="115000"/>
              </a:lnSpc>
              <a:spcBef>
                <a:spcPts val="0"/>
              </a:spcBef>
              <a:spcAft>
                <a:spcPts val="0"/>
              </a:spcAft>
              <a:buClr>
                <a:srgbClr val="424242"/>
              </a:buClr>
              <a:buSzPts val="1300"/>
              <a:buFont typeface="Nunito"/>
              <a:buNone/>
              <a:tabLst/>
              <a:defRPr/>
            </a:pPr>
            <a:r>
              <a:rPr kumimoji="0" lang="en-US" sz="1600" b="0" i="0" u="none" strike="noStrike" kern="0" cap="none" spc="0" normalizeH="0" baseline="0" noProof="0" dirty="0" err="1">
                <a:ln>
                  <a:noFill/>
                </a:ln>
                <a:solidFill>
                  <a:srgbClr val="424242"/>
                </a:solidFill>
                <a:effectLst/>
                <a:uLnTx/>
                <a:uFillTx/>
                <a:latin typeface="Times New Roman" panose="02020603050405020304" pitchFamily="18" charset="0"/>
                <a:cs typeface="Times New Roman" panose="02020603050405020304" pitchFamily="18" charset="0"/>
                <a:sym typeface="Nunito"/>
              </a:rPr>
              <a:t>Krishnasai</a:t>
            </a:r>
            <a:r>
              <a:rPr kumimoji="0" lang="en-US" sz="1600" b="0" i="0" u="none" strike="noStrike" kern="0" cap="none" spc="0" normalizeH="0" baseline="0" noProof="0" dirty="0">
                <a:ln>
                  <a:noFill/>
                </a:ln>
                <a:solidFill>
                  <a:srgbClr val="424242"/>
                </a:solidFill>
                <a:effectLst/>
                <a:uLnTx/>
                <a:uFillTx/>
                <a:latin typeface="Times New Roman" panose="02020603050405020304" pitchFamily="18" charset="0"/>
                <a:cs typeface="Times New Roman" panose="02020603050405020304" pitchFamily="18" charset="0"/>
                <a:sym typeface="Nunito"/>
              </a:rPr>
              <a:t> Bharadwaj </a:t>
            </a:r>
            <a:r>
              <a:rPr kumimoji="0" lang="en-US" sz="1600" b="0" i="0" u="none" strike="noStrike" kern="0" cap="none" spc="0" normalizeH="0" baseline="0" noProof="0" dirty="0" err="1">
                <a:ln>
                  <a:noFill/>
                </a:ln>
                <a:solidFill>
                  <a:srgbClr val="424242"/>
                </a:solidFill>
                <a:effectLst/>
                <a:uLnTx/>
                <a:uFillTx/>
                <a:latin typeface="Times New Roman" panose="02020603050405020304" pitchFamily="18" charset="0"/>
                <a:cs typeface="Times New Roman" panose="02020603050405020304" pitchFamily="18" charset="0"/>
                <a:sym typeface="Nunito"/>
              </a:rPr>
              <a:t>Atmakuri</a:t>
            </a:r>
            <a:r>
              <a:rPr kumimoji="0" lang="en-US" sz="1600" b="0" i="0" u="none" strike="noStrike" kern="0" cap="none" spc="0" normalizeH="0" baseline="0" noProof="0" dirty="0">
                <a:ln>
                  <a:noFill/>
                </a:ln>
                <a:solidFill>
                  <a:srgbClr val="424242"/>
                </a:solidFill>
                <a:effectLst/>
                <a:uLnTx/>
                <a:uFillTx/>
                <a:latin typeface="Times New Roman" panose="02020603050405020304" pitchFamily="18" charset="0"/>
                <a:cs typeface="Times New Roman" panose="02020603050405020304" pitchFamily="18" charset="0"/>
                <a:sym typeface="Nunito"/>
              </a:rPr>
              <a:t> – bka2bg@umsystem.edu</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US" sz="1600" b="0" i="0" u="none" strike="noStrike" kern="0" cap="none" spc="0" normalizeH="0" baseline="0" noProof="0" dirty="0">
                <a:ln>
                  <a:noFill/>
                </a:ln>
                <a:solidFill>
                  <a:srgbClr val="424242"/>
                </a:solidFill>
                <a:effectLst/>
                <a:uLnTx/>
                <a:uFillTx/>
                <a:latin typeface="Times New Roman" panose="02020603050405020304" pitchFamily="18" charset="0"/>
                <a:cs typeface="Times New Roman" panose="02020603050405020304" pitchFamily="18" charset="0"/>
                <a:sym typeface="Nunito"/>
              </a:rPr>
              <a:t>Mohammadreza Akbari Lor – ma7fy@umsystem.edu</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US" sz="1600" b="0" i="0" u="none" strike="noStrike" kern="0" cap="none" spc="0" normalizeH="0" baseline="0" noProof="0" dirty="0">
                <a:ln>
                  <a:noFill/>
                </a:ln>
                <a:solidFill>
                  <a:srgbClr val="424242"/>
                </a:solidFill>
                <a:effectLst/>
                <a:uLnTx/>
                <a:uFillTx/>
                <a:latin typeface="Times New Roman" panose="02020603050405020304" pitchFamily="18" charset="0"/>
                <a:cs typeface="Times New Roman" panose="02020603050405020304" pitchFamily="18" charset="0"/>
                <a:sym typeface="Nunito"/>
              </a:rPr>
              <a:t>Mohitha Lakshmi Dayana – mdhkc@umsystem.edu</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r>
              <a:rPr kumimoji="0" lang="en-US" sz="1600" b="0" i="0" u="none" strike="noStrike" kern="0" cap="none" spc="0" normalizeH="0" baseline="0" noProof="0" dirty="0">
                <a:ln>
                  <a:noFill/>
                </a:ln>
                <a:solidFill>
                  <a:srgbClr val="424242"/>
                </a:solidFill>
                <a:effectLst/>
                <a:uLnTx/>
                <a:uFillTx/>
                <a:latin typeface="Times New Roman" panose="02020603050405020304" pitchFamily="18" charset="0"/>
                <a:cs typeface="Times New Roman" panose="02020603050405020304" pitchFamily="18" charset="0"/>
                <a:sym typeface="Nunito"/>
              </a:rPr>
              <a:t>Hema Nagini Matta – hm2np@umsystem.edu</a:t>
            </a:r>
          </a:p>
          <a:p>
            <a:pPr marL="0" marR="0" lvl="0" indent="0" algn="l" defTabSz="914400" rtl="0" eaLnBrk="1" fontAlgn="auto" latinLnBrk="0" hangingPunct="1">
              <a:lnSpc>
                <a:spcPct val="115000"/>
              </a:lnSpc>
              <a:spcBef>
                <a:spcPts val="1200"/>
              </a:spcBef>
              <a:spcAft>
                <a:spcPts val="0"/>
              </a:spcAft>
              <a:buClr>
                <a:srgbClr val="424242"/>
              </a:buClr>
              <a:buSzPts val="1300"/>
              <a:buFont typeface="Nunito"/>
              <a:buNone/>
              <a:tabLst/>
              <a:defRPr/>
            </a:pPr>
            <a:endParaRPr kumimoji="0" lang="en-US" sz="1300" b="0" i="0" u="none" strike="noStrike" kern="0" cap="none" spc="0" normalizeH="0" baseline="0" noProof="0" dirty="0">
              <a:ln>
                <a:noFill/>
              </a:ln>
              <a:solidFill>
                <a:srgbClr val="424242"/>
              </a:solidFill>
              <a:effectLst/>
              <a:uLnTx/>
              <a:uFillTx/>
              <a:latin typeface="Times New Roman" panose="02020603050405020304" pitchFamily="18" charset="0"/>
              <a:cs typeface="Times New Roman" panose="02020603050405020304" pitchFamily="18" charset="0"/>
              <a:sym typeface="Nunito"/>
            </a:endParaRPr>
          </a:p>
          <a:p>
            <a:pPr marL="0" marR="0" lvl="0" indent="0" algn="l" defTabSz="914400" rtl="0" eaLnBrk="1" fontAlgn="auto" latinLnBrk="0" hangingPunct="1">
              <a:lnSpc>
                <a:spcPct val="115000"/>
              </a:lnSpc>
              <a:spcBef>
                <a:spcPts val="1200"/>
              </a:spcBef>
              <a:spcAft>
                <a:spcPts val="1200"/>
              </a:spcAft>
              <a:buClr>
                <a:srgbClr val="424242"/>
              </a:buClr>
              <a:buSzPts val="1300"/>
              <a:buFont typeface="Nunito"/>
              <a:buNone/>
              <a:tabLst/>
              <a:defRPr/>
            </a:pPr>
            <a:endParaRPr kumimoji="0" lang="en-US" sz="1300" b="0" i="0" u="none" strike="noStrike" kern="0" cap="none" spc="0" normalizeH="0" baseline="0" noProof="0" dirty="0">
              <a:ln>
                <a:noFill/>
              </a:ln>
              <a:solidFill>
                <a:srgbClr val="424242"/>
              </a:solidFill>
              <a:effectLst/>
              <a:uLnTx/>
              <a:uFillTx/>
              <a:latin typeface="Nunito"/>
              <a:sym typeface="Nunito"/>
            </a:endParaRPr>
          </a:p>
        </p:txBody>
      </p:sp>
    </p:spTree>
    <p:extLst>
      <p:ext uri="{BB962C8B-B14F-4D97-AF65-F5344CB8AC3E}">
        <p14:creationId xmlns:p14="http://schemas.microsoft.com/office/powerpoint/2010/main" val="17653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D2AE8C7-1808-8AF5-106A-4C19220B085D}"/>
              </a:ext>
            </a:extLst>
          </p:cNvPr>
          <p:cNvPicPr>
            <a:picLocks noChangeAspect="1"/>
          </p:cNvPicPr>
          <p:nvPr/>
        </p:nvPicPr>
        <p:blipFill rotWithShape="1">
          <a:blip r:embed="rId2"/>
          <a:srcRect l="8097" r="23096" b="-2"/>
          <a:stretch/>
        </p:blipFill>
        <p:spPr>
          <a:xfrm>
            <a:off x="5940136" y="506767"/>
            <a:ext cx="5260975" cy="464502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grpSp>
        <p:nvGrpSpPr>
          <p:cNvPr id="21" name="Group 20">
            <a:extLst>
              <a:ext uri="{FF2B5EF4-FFF2-40B4-BE49-F238E27FC236}">
                <a16:creationId xmlns:a16="http://schemas.microsoft.com/office/drawing/2014/main" id="{23705FF7-CAB4-430F-A07B-AF2245F17F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4" name="Freeform: Shape 13">
              <a:extLst>
                <a:ext uri="{FF2B5EF4-FFF2-40B4-BE49-F238E27FC236}">
                  <a16:creationId xmlns:a16="http://schemas.microsoft.com/office/drawing/2014/main" id="{6BFFE2ED-DBB9-4090-905D-1939650FC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4D1EC16-E672-4366-A091-73675BE54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7" name="Google Shape;289;p15">
            <a:extLst>
              <a:ext uri="{FF2B5EF4-FFF2-40B4-BE49-F238E27FC236}">
                <a16:creationId xmlns:a16="http://schemas.microsoft.com/office/drawing/2014/main" id="{4AF00AF1-6F6E-226F-7B9B-A00C9E7DB7AF}"/>
              </a:ext>
            </a:extLst>
          </p:cNvPr>
          <p:cNvSpPr txBox="1">
            <a:spLocks noGrp="1"/>
          </p:cNvSpPr>
          <p:nvPr>
            <p:ph type="title"/>
          </p:nvPr>
        </p:nvSpPr>
        <p:spPr>
          <a:xfrm>
            <a:off x="27709" y="964230"/>
            <a:ext cx="5884718" cy="132556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a:solidFill>
                  <a:srgbClr val="00B050"/>
                </a:solidFill>
                <a:latin typeface="Maven Pro" panose="020B0604020202020204" charset="0"/>
              </a:rPr>
              <a:t>Problem Statement</a:t>
            </a:r>
            <a:endParaRPr lang="en-US" b="1" dirty="0">
              <a:solidFill>
                <a:srgbClr val="00B050"/>
              </a:solidFill>
              <a:latin typeface="Maven Pro" panose="020B0604020202020204" charset="0"/>
            </a:endParaRPr>
          </a:p>
        </p:txBody>
      </p:sp>
      <p:sp>
        <p:nvSpPr>
          <p:cNvPr id="290" name="Google Shape;290;p15"/>
          <p:cNvSpPr txBox="1">
            <a:spLocks noGrp="1"/>
          </p:cNvSpPr>
          <p:nvPr>
            <p:ph idx="1"/>
          </p:nvPr>
        </p:nvSpPr>
        <p:spPr>
          <a:xfrm>
            <a:off x="0" y="1887710"/>
            <a:ext cx="5940136" cy="3795424"/>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US" sz="1800" dirty="0">
                <a:solidFill>
                  <a:schemeClr val="bg1">
                    <a:lumMod val="95000"/>
                  </a:schemeClr>
                </a:solidFill>
                <a:latin typeface="Times New Roman" panose="02020603050405020304" pitchFamily="18" charset="0"/>
                <a:cs typeface="Times New Roman" panose="02020603050405020304" pitchFamily="18" charset="0"/>
              </a:rPr>
              <a:t>The ability to accurately detect and interpret human emotions is a cornerstone in enhancing human-computer interaction. Traditional emotion detection systems have predominantly relied on single modalities, such as text analysis or facial recognition, leading to limitations in comprehensiveness and accuracy. The challenge arises from the complexity of human emotions, which are often conveyed through a combination of facial expressions, tone of voice, and verbal cues. Relying on a single modality can result in a significant loss of context and nuance, leading to misinterpretations. Furthermore, in a world that increasingly interacts digitally, the need for sophisticated emotion detection that mirrors human empathy and understanding has become paramount. This creates a significant opportunity to develop a more holistic, multimodal approach to emotion detection, leveraging advancements in large language models (LLMs) and machine learning.</a:t>
            </a:r>
          </a:p>
        </p:txBody>
      </p:sp>
    </p:spTree>
    <p:extLst>
      <p:ext uri="{BB962C8B-B14F-4D97-AF65-F5344CB8AC3E}">
        <p14:creationId xmlns:p14="http://schemas.microsoft.com/office/powerpoint/2010/main" val="3622395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9A137B9-44BF-A862-5CAF-205A8C4D13F8}"/>
              </a:ext>
            </a:extLst>
          </p:cNvPr>
          <p:cNvPicPr>
            <a:picLocks noChangeAspect="1"/>
          </p:cNvPicPr>
          <p:nvPr/>
        </p:nvPicPr>
        <p:blipFill rotWithShape="1">
          <a:blip r:embed="rId2">
            <a:alphaModFix amt="35000"/>
          </a:blip>
          <a:srcRect t="5213" b="24254"/>
          <a:stretch/>
        </p:blipFill>
        <p:spPr>
          <a:xfrm>
            <a:off x="20" y="10"/>
            <a:ext cx="12191980" cy="6857990"/>
          </a:xfrm>
          <a:prstGeom prst="rect">
            <a:avLst/>
          </a:prstGeom>
        </p:spPr>
      </p:pic>
      <p:sp>
        <p:nvSpPr>
          <p:cNvPr id="295" name="Google Shape;295;p16"/>
          <p:cNvSpPr txBox="1">
            <a:spLocks noGrp="1"/>
          </p:cNvSpPr>
          <p:nvPr>
            <p:ph type="title"/>
          </p:nvPr>
        </p:nvSpPr>
        <p:spPr>
          <a:xfrm>
            <a:off x="619990" y="858115"/>
            <a:ext cx="10515600" cy="132556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4800" b="1" dirty="0">
                <a:solidFill>
                  <a:srgbClr val="5E95C2"/>
                </a:solidFill>
                <a:latin typeface="Maven Pro" panose="020B0604020202020204" charset="0"/>
              </a:rPr>
              <a:t>Project Overview</a:t>
            </a:r>
            <a:endParaRPr sz="4800" b="1" dirty="0">
              <a:solidFill>
                <a:srgbClr val="5E95C2"/>
              </a:solidFill>
              <a:latin typeface="Maven Pro" panose="020B0604020202020204" charset="0"/>
            </a:endParaRPr>
          </a:p>
        </p:txBody>
      </p:sp>
      <p:sp>
        <p:nvSpPr>
          <p:cNvPr id="296" name="Google Shape;296;p16"/>
          <p:cNvSpPr txBox="1">
            <a:spLocks noGrp="1"/>
          </p:cNvSpPr>
          <p:nvPr>
            <p:ph idx="1"/>
          </p:nvPr>
        </p:nvSpPr>
        <p:spPr>
          <a:xfrm>
            <a:off x="619990" y="2345170"/>
            <a:ext cx="10515600" cy="4351338"/>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400" dirty="0">
                <a:latin typeface="Times New Roman" panose="02020603050405020304" pitchFamily="18" charset="0"/>
                <a:cs typeface="Times New Roman" panose="02020603050405020304" pitchFamily="18" charset="0"/>
              </a:rPr>
              <a:t>This project aims to address these challenges by developing a multimodal emotion detection model that integrates data from three primary sources: image, audio, and text. By combining the strengths of open-source Large Language Models (LLMs) like LLaMa, LLaVa, and Wav2vec, this model seeks to provide a more comprehensive and accurate representation of human emotions. The integration of these modalities presents a unique opportunity to capture the subtleties and complexities of emotional expression in a way that single-modality systems cannot.</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992771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4D50C70-2D95-50FF-1CA1-64B863C074FF}"/>
              </a:ext>
            </a:extLst>
          </p:cNvPr>
          <p:cNvPicPr>
            <a:picLocks noChangeAspect="1"/>
          </p:cNvPicPr>
          <p:nvPr/>
        </p:nvPicPr>
        <p:blipFill rotWithShape="1">
          <a:blip r:embed="rId2">
            <a:alphaModFix amt="35000"/>
          </a:blip>
          <a:srcRect t="5094" b="10320"/>
          <a:stretch/>
        </p:blipFill>
        <p:spPr>
          <a:xfrm>
            <a:off x="20" y="10"/>
            <a:ext cx="12191980" cy="6857990"/>
          </a:xfrm>
          <a:prstGeom prst="rect">
            <a:avLst/>
          </a:prstGeom>
        </p:spPr>
      </p:pic>
      <p:sp>
        <p:nvSpPr>
          <p:cNvPr id="2" name="Title 1">
            <a:extLst>
              <a:ext uri="{FF2B5EF4-FFF2-40B4-BE49-F238E27FC236}">
                <a16:creationId xmlns:a16="http://schemas.microsoft.com/office/drawing/2014/main" id="{A0E95AE5-C1C1-D036-1262-14AD4BF48E53}"/>
              </a:ext>
            </a:extLst>
          </p:cNvPr>
          <p:cNvSpPr>
            <a:spLocks noGrp="1"/>
          </p:cNvSpPr>
          <p:nvPr>
            <p:ph type="title"/>
          </p:nvPr>
        </p:nvSpPr>
        <p:spPr>
          <a:xfrm>
            <a:off x="838200" y="365125"/>
            <a:ext cx="10515600" cy="1325563"/>
          </a:xfrm>
        </p:spPr>
        <p:txBody>
          <a:bodyPr>
            <a:normAutofit/>
          </a:bodyPr>
          <a:lstStyle/>
          <a:p>
            <a:r>
              <a:rPr lang="en-US" sz="4800" dirty="0">
                <a:solidFill>
                  <a:srgbClr val="5E95C2"/>
                </a:solidFill>
                <a:latin typeface="Maven Pro" panose="020B0604020202020204" charset="0"/>
              </a:rPr>
              <a:t>Continuation…..</a:t>
            </a:r>
          </a:p>
        </p:txBody>
      </p:sp>
      <p:sp>
        <p:nvSpPr>
          <p:cNvPr id="5" name="Google Shape;302;p17"/>
          <p:cNvSpPr txBox="1">
            <a:spLocks noGrp="1"/>
          </p:cNvSpPr>
          <p:nvPr>
            <p:ph idx="1"/>
          </p:nvPr>
        </p:nvSpPr>
        <p:spPr>
          <a:xfrm>
            <a:off x="838200" y="1825625"/>
            <a:ext cx="10515600" cy="4351338"/>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b="1" dirty="0">
                <a:latin typeface="Times New Roman" panose="02020603050405020304" pitchFamily="18" charset="0"/>
                <a:cs typeface="Times New Roman" panose="02020603050405020304" pitchFamily="18" charset="0"/>
              </a:rPr>
              <a:t>Image Processing:</a:t>
            </a:r>
            <a:r>
              <a:rPr lang="en" dirty="0">
                <a:latin typeface="Times New Roman" panose="02020603050405020304" pitchFamily="18" charset="0"/>
                <a:cs typeface="Times New Roman" panose="02020603050405020304" pitchFamily="18" charset="0"/>
              </a:rPr>
              <a:t> Using LLaVa for the visual modality, the model will analyze visual cues from facial expressions and body language.</a:t>
            </a:r>
            <a:endParaRPr dirty="0">
              <a:latin typeface="Times New Roman" panose="02020603050405020304" pitchFamily="18" charset="0"/>
              <a:cs typeface="Times New Roman" panose="02020603050405020304" pitchFamily="18" charset="0"/>
            </a:endParaRPr>
          </a:p>
          <a:p>
            <a:pPr marL="0" lvl="0" indent="0" algn="l" rtl="0">
              <a:spcBef>
                <a:spcPts val="1200"/>
              </a:spcBef>
              <a:spcAft>
                <a:spcPts val="0"/>
              </a:spcAft>
              <a:buNone/>
            </a:pPr>
            <a:r>
              <a:rPr lang="en" b="1" dirty="0">
                <a:latin typeface="Times New Roman" panose="02020603050405020304" pitchFamily="18" charset="0"/>
                <a:cs typeface="Times New Roman" panose="02020603050405020304" pitchFamily="18" charset="0"/>
              </a:rPr>
              <a:t>Audio Analysis:</a:t>
            </a:r>
            <a:r>
              <a:rPr lang="en" dirty="0">
                <a:latin typeface="Times New Roman" panose="02020603050405020304" pitchFamily="18" charset="0"/>
                <a:cs typeface="Times New Roman" panose="02020603050405020304" pitchFamily="18" charset="0"/>
              </a:rPr>
              <a:t> Wav2vec and similar tools will be employed to interpret vocal tonality, pitch, and other auditory signals that indicate emotional states.</a:t>
            </a:r>
            <a:endParaRPr dirty="0">
              <a:latin typeface="Times New Roman" panose="02020603050405020304" pitchFamily="18" charset="0"/>
              <a:cs typeface="Times New Roman" panose="02020603050405020304" pitchFamily="18" charset="0"/>
            </a:endParaRPr>
          </a:p>
          <a:p>
            <a:pPr marL="0" lvl="0" indent="0" algn="l" rtl="0">
              <a:spcBef>
                <a:spcPts val="1200"/>
              </a:spcBef>
              <a:spcAft>
                <a:spcPts val="0"/>
              </a:spcAft>
              <a:buNone/>
            </a:pPr>
            <a:r>
              <a:rPr lang="en" b="1" dirty="0">
                <a:latin typeface="Times New Roman" panose="02020603050405020304" pitchFamily="18" charset="0"/>
                <a:cs typeface="Times New Roman" panose="02020603050405020304" pitchFamily="18" charset="0"/>
              </a:rPr>
              <a:t>Textual Interpretation:</a:t>
            </a:r>
            <a:r>
              <a:rPr lang="en" dirty="0">
                <a:latin typeface="Times New Roman" panose="02020603050405020304" pitchFamily="18" charset="0"/>
                <a:cs typeface="Times New Roman" panose="02020603050405020304" pitchFamily="18" charset="0"/>
              </a:rPr>
              <a:t> LLaMa will be used to understand the context and sentiment of spoken or written words, providing crucial insights into the emotional content.</a:t>
            </a:r>
            <a:endParaRPr dirty="0">
              <a:latin typeface="Times New Roman" panose="02020603050405020304" pitchFamily="18" charset="0"/>
              <a:cs typeface="Times New Roman" panose="02020603050405020304" pitchFamily="18" charset="0"/>
            </a:endParaRPr>
          </a:p>
          <a:p>
            <a:pPr marL="0" lvl="0" indent="0" algn="l" rtl="0">
              <a:spcBef>
                <a:spcPts val="1200"/>
              </a:spcBef>
              <a:spcAft>
                <a:spcPts val="1200"/>
              </a:spcAft>
              <a:buNone/>
            </a:pPr>
            <a:r>
              <a:rPr lang="en" dirty="0">
                <a:latin typeface="Times New Roman" panose="02020603050405020304" pitchFamily="18" charset="0"/>
                <a:cs typeface="Times New Roman" panose="02020603050405020304" pitchFamily="18" charset="0"/>
              </a:rPr>
              <a:t>The synergy of these modalities under a unified framework will enable the system to interpret emotions with a level of depth and precision akin to human interaction. This project is not just about advancing technology; it's about bridging the gap between digital interactions and human empathy, opening new frontiers in user experience, mental health, customer service, and beyond.</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671124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205275F-4752-FA51-838C-6278001EE947}"/>
              </a:ext>
            </a:extLst>
          </p:cNvPr>
          <p:cNvPicPr>
            <a:picLocks noChangeAspect="1"/>
          </p:cNvPicPr>
          <p:nvPr/>
        </p:nvPicPr>
        <p:blipFill rotWithShape="1">
          <a:blip r:embed="rId2">
            <a:alphaModFix amt="20000"/>
          </a:blip>
          <a:srcRect l="437" r="4896"/>
          <a:stretch/>
        </p:blipFill>
        <p:spPr>
          <a:xfrm>
            <a:off x="20" y="-9515"/>
            <a:ext cx="12191980" cy="6857990"/>
          </a:xfrm>
          <a:prstGeom prst="rect">
            <a:avLst/>
          </a:prstGeom>
        </p:spPr>
      </p:pic>
      <p:sp>
        <p:nvSpPr>
          <p:cNvPr id="5" name="Google Shape;307;p18">
            <a:extLst>
              <a:ext uri="{FF2B5EF4-FFF2-40B4-BE49-F238E27FC236}">
                <a16:creationId xmlns:a16="http://schemas.microsoft.com/office/drawing/2014/main" id="{6B17567E-34C9-B91E-FF32-C328DFCC8663}"/>
              </a:ext>
            </a:extLst>
          </p:cNvPr>
          <p:cNvSpPr txBox="1">
            <a:spLocks noGrp="1"/>
          </p:cNvSpPr>
          <p:nvPr>
            <p:ph type="title"/>
          </p:nvPr>
        </p:nvSpPr>
        <p:spPr>
          <a:xfrm>
            <a:off x="765463" y="791152"/>
            <a:ext cx="10515600" cy="132556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4000" b="1" dirty="0">
                <a:solidFill>
                  <a:schemeClr val="accent5">
                    <a:lumMod val="60000"/>
                    <a:lumOff val="40000"/>
                  </a:schemeClr>
                </a:solidFill>
                <a:latin typeface="Maven Pro" panose="020B0604020202020204" charset="0"/>
              </a:rPr>
              <a:t>Data Collection</a:t>
            </a:r>
            <a:endParaRPr sz="4000" b="1" dirty="0">
              <a:solidFill>
                <a:schemeClr val="accent5">
                  <a:lumMod val="60000"/>
                  <a:lumOff val="40000"/>
                </a:schemeClr>
              </a:solidFill>
              <a:latin typeface="Maven Pro" panose="020B0604020202020204" charset="0"/>
            </a:endParaRPr>
          </a:p>
        </p:txBody>
      </p:sp>
      <p:sp>
        <p:nvSpPr>
          <p:cNvPr id="7" name="Google Shape;308;p18">
            <a:extLst>
              <a:ext uri="{FF2B5EF4-FFF2-40B4-BE49-F238E27FC236}">
                <a16:creationId xmlns:a16="http://schemas.microsoft.com/office/drawing/2014/main" id="{7FDC9127-6497-1A51-CD79-8F9CA7E901FE}"/>
              </a:ext>
            </a:extLst>
          </p:cNvPr>
          <p:cNvSpPr txBox="1">
            <a:spLocks noGrp="1"/>
          </p:cNvSpPr>
          <p:nvPr>
            <p:ph idx="1"/>
          </p:nvPr>
        </p:nvSpPr>
        <p:spPr>
          <a:xfrm>
            <a:off x="765462" y="1417320"/>
            <a:ext cx="10954097" cy="5440670"/>
          </a:xfrm>
          <a:prstGeom prst="rect">
            <a:avLst/>
          </a:prstGeom>
        </p:spPr>
        <p:txBody>
          <a:bodyPr spcFirstLastPara="1" wrap="square" lIns="91425" tIns="91425" rIns="91425" bIns="91425" anchor="t" anchorCtr="0">
            <a:normAutofit fontScale="62500" lnSpcReduction="20000"/>
          </a:bodyPr>
          <a:lstStyle/>
          <a:p>
            <a:pPr marL="0" lvl="0" indent="0" algn="just" rtl="0">
              <a:spcBef>
                <a:spcPts val="0"/>
              </a:spcBef>
              <a:spcAft>
                <a:spcPts val="0"/>
              </a:spcAft>
              <a:buNone/>
            </a:pPr>
            <a:r>
              <a:rPr lang="en-US" sz="2400" dirty="0">
                <a:latin typeface="Times New Roman" panose="02020603050405020304" pitchFamily="18" charset="0"/>
                <a:cs typeface="Times New Roman" panose="02020603050405020304" pitchFamily="18" charset="0"/>
                <a:hlinkClick r:id="rId3"/>
              </a:rPr>
              <a:t>https://www.kaggle.com/datasets/sujaykapadnis/emotion-recognition-dataset</a:t>
            </a:r>
            <a:endParaRPr lang="en-US" sz="24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US" sz="24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sz="2400" dirty="0">
                <a:latin typeface="Times New Roman" panose="02020603050405020304" pitchFamily="18" charset="0"/>
                <a:cs typeface="Times New Roman" panose="02020603050405020304" pitchFamily="18" charset="0"/>
              </a:rPr>
              <a:t>This image dataset consists of 6 distinct emotions : Happy, Angry, Sad, Neutral, Surprise and </a:t>
            </a:r>
            <a:r>
              <a:rPr lang="en-US" sz="2400" dirty="0" err="1">
                <a:latin typeface="Times New Roman" panose="02020603050405020304" pitchFamily="18" charset="0"/>
                <a:cs typeface="Times New Roman" panose="02020603050405020304" pitchFamily="18" charset="0"/>
              </a:rPr>
              <a:t>Ahegao</a:t>
            </a:r>
            <a:r>
              <a:rPr lang="en-US" sz="2400" dirty="0">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US" sz="24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sz="2400" dirty="0">
                <a:latin typeface="Times New Roman" panose="02020603050405020304" pitchFamily="18" charset="0"/>
                <a:cs typeface="Times New Roman" panose="02020603050405020304" pitchFamily="18" charset="0"/>
              </a:rPr>
              <a:t>Images are RGB and presented as cropped faces with corresponding emotions. The images were collected by scrapping social nets as Facebook and Instagram, scrapping YouTube videos and already available datasets as IMDB and </a:t>
            </a:r>
            <a:r>
              <a:rPr lang="en-US" sz="2400" dirty="0" err="1">
                <a:latin typeface="Times New Roman" panose="02020603050405020304" pitchFamily="18" charset="0"/>
                <a:cs typeface="Times New Roman" panose="02020603050405020304" pitchFamily="18" charset="0"/>
              </a:rPr>
              <a:t>AffectNet</a:t>
            </a:r>
            <a:r>
              <a:rPr lang="en-US" sz="2400" dirty="0">
                <a:latin typeface="Times New Roman" panose="02020603050405020304" pitchFamily="18" charset="0"/>
                <a:cs typeface="Times New Roman" panose="02020603050405020304" pitchFamily="18" charset="0"/>
              </a:rPr>
              <a:t>.</a:t>
            </a:r>
          </a:p>
          <a:p>
            <a:pPr marL="457200" lvl="0" indent="-457200" algn="just" rtl="0">
              <a:spcBef>
                <a:spcPts val="0"/>
              </a:spcBef>
              <a:spcAft>
                <a:spcPts val="0"/>
              </a:spcAft>
              <a:buAutoNum type="arabicPeriod"/>
            </a:pPr>
            <a:endParaRPr lang="en-US" sz="24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sz="2400" dirty="0">
                <a:latin typeface="Times New Roman" panose="02020603050405020304" pitchFamily="18" charset="0"/>
                <a:cs typeface="Times New Roman" panose="02020603050405020304" pitchFamily="18" charset="0"/>
                <a:hlinkClick r:id="rId4"/>
              </a:rPr>
              <a:t>https://www.kaggle.com/datasets/uldisvalainis/audio-emotions</a:t>
            </a:r>
            <a:endParaRPr lang="en-US" sz="24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US" sz="24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sz="2400" dirty="0">
                <a:latin typeface="Times New Roman" panose="02020603050405020304" pitchFamily="18" charset="0"/>
                <a:cs typeface="Times New Roman" panose="02020603050405020304" pitchFamily="18" charset="0"/>
              </a:rPr>
              <a:t>This audio dataset consists of 6 distinct emotions : Happy, Angry, Sad, Neutral, Fearful, Surprise and Disgusted. Recordings are in .wav format and are sorted in folders.</a:t>
            </a:r>
          </a:p>
          <a:p>
            <a:pPr marL="457200" lvl="0" indent="-457200" algn="just" rtl="0">
              <a:spcBef>
                <a:spcPts val="0"/>
              </a:spcBef>
              <a:spcAft>
                <a:spcPts val="0"/>
              </a:spcAft>
              <a:buAutoNum type="arabicPeriod"/>
            </a:pPr>
            <a:endParaRPr lang="en-US" sz="24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sz="2400" dirty="0">
                <a:latin typeface="Times New Roman" panose="02020603050405020304" pitchFamily="18" charset="0"/>
                <a:cs typeface="Times New Roman" panose="02020603050405020304" pitchFamily="18" charset="0"/>
                <a:hlinkClick r:id="rId5"/>
              </a:rPr>
              <a:t>https://www.kaggle.com/datasets/zaber666/meld-dataset</a:t>
            </a:r>
            <a:endParaRPr lang="en-US" sz="24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US" sz="24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sz="2400" dirty="0">
                <a:latin typeface="Times New Roman" panose="02020603050405020304" pitchFamily="18" charset="0"/>
                <a:cs typeface="Times New Roman" panose="02020603050405020304" pitchFamily="18" charset="0"/>
              </a:rPr>
              <a:t>Multimodal </a:t>
            </a:r>
            <a:r>
              <a:rPr lang="en-US" sz="2400" dirty="0" err="1">
                <a:latin typeface="Times New Roman" panose="02020603050405020304" pitchFamily="18" charset="0"/>
                <a:cs typeface="Times New Roman" panose="02020603050405020304" pitchFamily="18" charset="0"/>
              </a:rPr>
              <a:t>EmotionLines</a:t>
            </a:r>
            <a:r>
              <a:rPr lang="en-US" sz="2400" dirty="0">
                <a:latin typeface="Times New Roman" panose="02020603050405020304" pitchFamily="18" charset="0"/>
                <a:cs typeface="Times New Roman" panose="02020603050405020304" pitchFamily="18" charset="0"/>
              </a:rPr>
              <a:t> Dataset (MELD) has been created by enhancing and extending </a:t>
            </a:r>
            <a:r>
              <a:rPr lang="en-US" sz="2400" dirty="0" err="1">
                <a:latin typeface="Times New Roman" panose="02020603050405020304" pitchFamily="18" charset="0"/>
                <a:cs typeface="Times New Roman" panose="02020603050405020304" pitchFamily="18" charset="0"/>
              </a:rPr>
              <a:t>EmotionLines</a:t>
            </a:r>
            <a:r>
              <a:rPr lang="en-US" sz="2400" dirty="0">
                <a:latin typeface="Times New Roman" panose="02020603050405020304" pitchFamily="18" charset="0"/>
                <a:cs typeface="Times New Roman" panose="02020603050405020304" pitchFamily="18" charset="0"/>
              </a:rPr>
              <a:t> dataset. MELD contains the same dialogue instances available in </a:t>
            </a:r>
            <a:r>
              <a:rPr lang="en-US" sz="2400" dirty="0" err="1">
                <a:latin typeface="Times New Roman" panose="02020603050405020304" pitchFamily="18" charset="0"/>
                <a:cs typeface="Times New Roman" panose="02020603050405020304" pitchFamily="18" charset="0"/>
              </a:rPr>
              <a:t>EmotionLines</a:t>
            </a:r>
            <a:r>
              <a:rPr lang="en-US" sz="2400" dirty="0">
                <a:latin typeface="Times New Roman" panose="02020603050405020304" pitchFamily="18" charset="0"/>
                <a:cs typeface="Times New Roman" panose="02020603050405020304" pitchFamily="18" charset="0"/>
              </a:rPr>
              <a:t>, but it also encompasses audio and visual modality along with text. MELD has more than 1400 dialogues and 13000 utterances from Friends TV series. Multiple speakers participated in the dialogues. Each utterance in a dialogue has been labeled by any of these seven emotions -- Anger, Disgust, Sadness, Joy, Neutral, Surprise and Fear. MELD also has sentiment (positive, negative and neutral) annotation for each utterance.</a:t>
            </a:r>
          </a:p>
          <a:p>
            <a:pPr marL="457200" lvl="0" indent="-457200" algn="just" rtl="0">
              <a:spcBef>
                <a:spcPts val="0"/>
              </a:spcBef>
              <a:spcAft>
                <a:spcPts val="0"/>
              </a:spcAft>
              <a:buAutoNum type="arabicPeriod"/>
            </a:pPr>
            <a:endParaRPr lang="en-US" sz="24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sz="2400" dirty="0">
                <a:latin typeface="Times New Roman" panose="02020603050405020304" pitchFamily="18" charset="0"/>
                <a:cs typeface="Times New Roman" panose="02020603050405020304" pitchFamily="18" charset="0"/>
                <a:hlinkClick r:id="rId6"/>
              </a:rPr>
              <a:t>https://www.kaggle.com/datasets/robertknuth/emotion-dataset-aaai16</a:t>
            </a:r>
            <a:endParaRPr lang="en-US" sz="24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US" sz="24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sz="2400" dirty="0">
                <a:latin typeface="Times New Roman" panose="02020603050405020304" pitchFamily="18" charset="0"/>
                <a:cs typeface="Times New Roman" panose="02020603050405020304" pitchFamily="18" charset="0"/>
              </a:rPr>
              <a:t>This is the dataset provided by </a:t>
            </a:r>
            <a:r>
              <a:rPr lang="en-US" sz="2400" dirty="0" err="1">
                <a:latin typeface="Times New Roman" panose="02020603050405020304" pitchFamily="18" charset="0"/>
                <a:cs typeface="Times New Roman" panose="02020603050405020304" pitchFamily="18" charset="0"/>
              </a:rPr>
              <a:t>quanzeng.you</a:t>
            </a:r>
            <a:r>
              <a:rPr lang="en-US" sz="2400" dirty="0">
                <a:latin typeface="Times New Roman" panose="02020603050405020304" pitchFamily="18" charset="0"/>
                <a:cs typeface="Times New Roman" panose="02020603050405020304" pitchFamily="18" charset="0"/>
              </a:rPr>
              <a:t>(https://qzyou.github.io/). The corresponding paper is Building a Large Scale Dataset for Image </a:t>
            </a:r>
            <a:r>
              <a:rPr lang="en-US" sz="2400" dirty="0" err="1">
                <a:latin typeface="Times New Roman" panose="02020603050405020304" pitchFamily="18" charset="0"/>
                <a:cs typeface="Times New Roman" panose="02020603050405020304" pitchFamily="18" charset="0"/>
              </a:rPr>
              <a:t>Emotio</a:t>
            </a:r>
            <a:r>
              <a:rPr lang="en-US" sz="2400" dirty="0">
                <a:latin typeface="Times New Roman" panose="02020603050405020304" pitchFamily="18" charset="0"/>
                <a:cs typeface="Times New Roman" panose="02020603050405020304" pitchFamily="18" charset="0"/>
              </a:rPr>
              <a:t> cognition: The Fine Print and The Benchmark.</a:t>
            </a:r>
          </a:p>
          <a:p>
            <a:pPr marL="0" lvl="0" indent="0" algn="just" rtl="0">
              <a:spcBef>
                <a:spcPts val="0"/>
              </a:spcBef>
              <a:spcAft>
                <a:spcPts val="0"/>
              </a:spcAft>
              <a:buNone/>
            </a:pPr>
            <a:endParaRPr lang="en-US" sz="24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sz="2400" dirty="0">
                <a:latin typeface="Times New Roman" panose="02020603050405020304" pitchFamily="18" charset="0"/>
                <a:cs typeface="Times New Roman" panose="02020603050405020304" pitchFamily="18" charset="0"/>
                <a:hlinkClick r:id="rId7"/>
              </a:rPr>
              <a:t>https://www.kaggle.com/datasets/omagarwal2411/nor-smart-speech</a:t>
            </a:r>
            <a:endParaRPr lang="en-US" sz="24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US" sz="24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sz="2400" dirty="0">
                <a:latin typeface="Times New Roman" panose="02020603050405020304" pitchFamily="18" charset="0"/>
                <a:cs typeface="Times New Roman" panose="02020603050405020304" pitchFamily="18" charset="0"/>
              </a:rPr>
              <a:t>This is a dataset that contains 19,487 Audio(.wav) files divided into 6 emotions {'happy', 'sad', 'angry', 'surprise', 'neutral', 'fear’}. This dataset is a merged dataset that contains the audio files of above 6 emotions taken from the open source Speech Emotion Recognition datasets: RAVDESS, CREMA-D, TESS, SAVEE and ASVP-ESD.</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116561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C7BE9469-BFC2-66FC-02A1-C6586430FF41}"/>
              </a:ext>
            </a:extLst>
          </p:cNvPr>
          <p:cNvPicPr>
            <a:picLocks noGrp="1" noChangeAspect="1"/>
          </p:cNvPicPr>
          <p:nvPr>
            <p:ph idx="1"/>
          </p:nvPr>
        </p:nvPicPr>
        <p:blipFill rotWithShape="1">
          <a:blip r:embed="rId2"/>
          <a:srcRect t="19"/>
          <a:stretch/>
        </p:blipFill>
        <p:spPr>
          <a:xfrm>
            <a:off x="20" y="1282"/>
            <a:ext cx="12191980" cy="6856718"/>
          </a:xfrm>
          <a:prstGeom prst="rect">
            <a:avLst/>
          </a:prstGeom>
        </p:spPr>
      </p:pic>
      <p:sp>
        <p:nvSpPr>
          <p:cNvPr id="5" name="Google Shape;332;p22">
            <a:extLst>
              <a:ext uri="{FF2B5EF4-FFF2-40B4-BE49-F238E27FC236}">
                <a16:creationId xmlns:a16="http://schemas.microsoft.com/office/drawing/2014/main" id="{53FD79DF-2184-88D7-4D60-A500419551F2}"/>
              </a:ext>
            </a:extLst>
          </p:cNvPr>
          <p:cNvSpPr txBox="1"/>
          <p:nvPr/>
        </p:nvSpPr>
        <p:spPr>
          <a:xfrm>
            <a:off x="-348365" y="357352"/>
            <a:ext cx="12538841" cy="71299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solidFill>
                  <a:schemeClr val="dk2"/>
                </a:solidFill>
                <a:latin typeface="Maven Pro" panose="020B0604020202020204" charset="0"/>
                <a:ea typeface="Nunito"/>
                <a:cs typeface="Nunito"/>
                <a:sym typeface="Nunito"/>
              </a:rPr>
              <a:t>Architecture Diagram of EmotiSense </a:t>
            </a:r>
            <a:endParaRPr sz="2800" b="1" dirty="0">
              <a:solidFill>
                <a:schemeClr val="dk2"/>
              </a:solidFill>
              <a:latin typeface="Maven Pro" panose="020B0604020202020204" charset="0"/>
              <a:ea typeface="Nunito"/>
              <a:cs typeface="Nunito"/>
              <a:sym typeface="Nunito"/>
            </a:endParaRPr>
          </a:p>
        </p:txBody>
      </p:sp>
      <p:pic>
        <p:nvPicPr>
          <p:cNvPr id="3" name="Picture 2">
            <a:extLst>
              <a:ext uri="{FF2B5EF4-FFF2-40B4-BE49-F238E27FC236}">
                <a16:creationId xmlns:a16="http://schemas.microsoft.com/office/drawing/2014/main" id="{80C7E9CE-E401-CAC0-5420-1E6420157879}"/>
              </a:ext>
            </a:extLst>
          </p:cNvPr>
          <p:cNvPicPr>
            <a:picLocks noChangeAspect="1"/>
          </p:cNvPicPr>
          <p:nvPr/>
        </p:nvPicPr>
        <p:blipFill>
          <a:blip r:embed="rId3"/>
          <a:stretch>
            <a:fillRect/>
          </a:stretch>
        </p:blipFill>
        <p:spPr>
          <a:xfrm>
            <a:off x="1314450" y="1070345"/>
            <a:ext cx="9858375" cy="5190192"/>
          </a:xfrm>
          <a:prstGeom prst="rect">
            <a:avLst/>
          </a:prstGeom>
        </p:spPr>
      </p:pic>
    </p:spTree>
    <p:extLst>
      <p:ext uri="{BB962C8B-B14F-4D97-AF65-F5344CB8AC3E}">
        <p14:creationId xmlns:p14="http://schemas.microsoft.com/office/powerpoint/2010/main" val="404742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Google Shape;313;p19">
            <a:extLst>
              <a:ext uri="{FF2B5EF4-FFF2-40B4-BE49-F238E27FC236}">
                <a16:creationId xmlns:a16="http://schemas.microsoft.com/office/drawing/2014/main" id="{BD25AC1A-5FF6-D068-0499-C6C3F123961B}"/>
              </a:ext>
            </a:extLst>
          </p:cNvPr>
          <p:cNvSpPr txBox="1">
            <a:spLocks noGrp="1"/>
          </p:cNvSpPr>
          <p:nvPr>
            <p:ph type="title"/>
          </p:nvPr>
        </p:nvSpPr>
        <p:spPr>
          <a:xfrm>
            <a:off x="762000" y="1138036"/>
            <a:ext cx="4085665" cy="1402470"/>
          </a:xfrm>
          <a:prstGeom prst="rect">
            <a:avLst/>
          </a:prstGeom>
        </p:spPr>
        <p:txBody>
          <a:bodyPr spcFirstLastPara="1" lIns="91425" tIns="91425" rIns="91425" bIns="91425" anchor="t" anchorCtr="0">
            <a:normAutofit/>
          </a:bodyPr>
          <a:lstStyle/>
          <a:p>
            <a:pPr marL="0" lvl="0" indent="0" rtl="0">
              <a:spcBef>
                <a:spcPts val="0"/>
              </a:spcBef>
              <a:spcAft>
                <a:spcPts val="0"/>
              </a:spcAft>
              <a:buNone/>
            </a:pPr>
            <a:r>
              <a:rPr lang="en-US" sz="3200" b="1" dirty="0">
                <a:latin typeface="Maven Pro" panose="020B0604020202020204" charset="0"/>
              </a:rPr>
              <a:t>LLMs (Large Language Models):</a:t>
            </a:r>
          </a:p>
        </p:txBody>
      </p:sp>
      <p:cxnSp>
        <p:nvCxnSpPr>
          <p:cNvPr id="32" name="Straight Connector 31">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Google Shape;314;p19">
            <a:extLst>
              <a:ext uri="{FF2B5EF4-FFF2-40B4-BE49-F238E27FC236}">
                <a16:creationId xmlns:a16="http://schemas.microsoft.com/office/drawing/2014/main" id="{CCE71434-B994-759F-B6A2-58ADE8AD47DB}"/>
              </a:ext>
            </a:extLst>
          </p:cNvPr>
          <p:cNvSpPr txBox="1">
            <a:spLocks noGrp="1"/>
          </p:cNvSpPr>
          <p:nvPr>
            <p:ph idx="1"/>
          </p:nvPr>
        </p:nvSpPr>
        <p:spPr>
          <a:xfrm>
            <a:off x="762000" y="2551176"/>
            <a:ext cx="4085665" cy="3591207"/>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 sz="1400" b="1" dirty="0">
                <a:latin typeface="Times New Roman" panose="02020603050405020304" pitchFamily="18" charset="0"/>
                <a:cs typeface="Times New Roman" panose="02020603050405020304" pitchFamily="18" charset="0"/>
              </a:rPr>
              <a:t>LLaMa:</a:t>
            </a:r>
            <a:r>
              <a:rPr lang="en" sz="1400" dirty="0">
                <a:latin typeface="Times New Roman" panose="02020603050405020304" pitchFamily="18" charset="0"/>
                <a:cs typeface="Times New Roman" panose="02020603050405020304" pitchFamily="18" charset="0"/>
              </a:rPr>
              <a:t> This model will be primarily used for textual data analysis.</a:t>
            </a:r>
            <a:endParaRPr sz="1400" dirty="0">
              <a:latin typeface="Times New Roman" panose="02020603050405020304" pitchFamily="18" charset="0"/>
              <a:cs typeface="Times New Roman" panose="02020603050405020304" pitchFamily="18" charset="0"/>
            </a:endParaRPr>
          </a:p>
          <a:p>
            <a:pPr marL="0" lvl="0" indent="0" rtl="0">
              <a:spcBef>
                <a:spcPts val="1200"/>
              </a:spcBef>
              <a:spcAft>
                <a:spcPts val="0"/>
              </a:spcAft>
              <a:buNone/>
            </a:pPr>
            <a:r>
              <a:rPr lang="en" sz="1400" b="1" dirty="0">
                <a:latin typeface="Times New Roman" panose="02020603050405020304" pitchFamily="18" charset="0"/>
                <a:cs typeface="Times New Roman" panose="02020603050405020304" pitchFamily="18" charset="0"/>
              </a:rPr>
              <a:t>Wav2vec: </a:t>
            </a:r>
            <a:r>
              <a:rPr lang="en" sz="1400" dirty="0">
                <a:latin typeface="Times New Roman" panose="02020603050405020304" pitchFamily="18" charset="0"/>
                <a:cs typeface="Times New Roman" panose="02020603050405020304" pitchFamily="18" charset="0"/>
              </a:rPr>
              <a:t>This model is crucial for audio data analysis. It will be used to process and understand speech patterns, tonality, and other auditory cues indicative of emotional states.</a:t>
            </a:r>
            <a:endParaRPr sz="1400" dirty="0">
              <a:latin typeface="Times New Roman" panose="02020603050405020304" pitchFamily="18" charset="0"/>
              <a:cs typeface="Times New Roman" panose="02020603050405020304" pitchFamily="18" charset="0"/>
            </a:endParaRPr>
          </a:p>
          <a:p>
            <a:pPr marL="0" lvl="0" indent="0" rtl="0">
              <a:spcBef>
                <a:spcPts val="1200"/>
              </a:spcBef>
              <a:spcAft>
                <a:spcPts val="0"/>
              </a:spcAft>
              <a:buNone/>
            </a:pPr>
            <a:r>
              <a:rPr lang="en" sz="1400" b="1" dirty="0">
                <a:latin typeface="Times New Roman" panose="02020603050405020304" pitchFamily="18" charset="0"/>
                <a:cs typeface="Times New Roman" panose="02020603050405020304" pitchFamily="18" charset="0"/>
              </a:rPr>
              <a:t>LLaVa: </a:t>
            </a:r>
            <a:r>
              <a:rPr lang="en" sz="1400" dirty="0">
                <a:latin typeface="Times New Roman" panose="02020603050405020304" pitchFamily="18" charset="0"/>
                <a:cs typeface="Times New Roman" panose="02020603050405020304" pitchFamily="18" charset="0"/>
              </a:rPr>
              <a:t>This model will be primarily used for visual data analysis and image processing.</a:t>
            </a:r>
            <a:endParaRPr sz="1400" dirty="0">
              <a:latin typeface="Times New Roman" panose="02020603050405020304" pitchFamily="18" charset="0"/>
              <a:cs typeface="Times New Roman" panose="02020603050405020304" pitchFamily="18" charset="0"/>
            </a:endParaRPr>
          </a:p>
          <a:p>
            <a:pPr marL="0" lvl="0" indent="0" rtl="0">
              <a:spcBef>
                <a:spcPts val="1200"/>
              </a:spcBef>
              <a:spcAft>
                <a:spcPts val="1200"/>
              </a:spcAft>
              <a:buNone/>
            </a:pPr>
            <a:r>
              <a:rPr lang="en" sz="1400" dirty="0">
                <a:latin typeface="Times New Roman" panose="02020603050405020304" pitchFamily="18" charset="0"/>
                <a:cs typeface="Times New Roman" panose="02020603050405020304" pitchFamily="18" charset="0"/>
              </a:rPr>
              <a:t>A significant aspect of our data sourcing strategy involves the integration of these modalities. We will develop a framework to synchronize data from text, audio, and image sources, ensuring that they can be effectively combined for multimodal analysis.</a:t>
            </a:r>
            <a:endParaRPr sz="14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180D6ECA-3947-E124-4D89-68D2A5035842}"/>
              </a:ext>
            </a:extLst>
          </p:cNvPr>
          <p:cNvPicPr>
            <a:picLocks noChangeAspect="1"/>
          </p:cNvPicPr>
          <p:nvPr/>
        </p:nvPicPr>
        <p:blipFill rotWithShape="1">
          <a:blip r:embed="rId2"/>
          <a:srcRect l="20164" r="20224"/>
          <a:stretch/>
        </p:blipFill>
        <p:spPr>
          <a:xfrm>
            <a:off x="5650992" y="10"/>
            <a:ext cx="6541008" cy="6857990"/>
          </a:xfrm>
          <a:prstGeom prst="rect">
            <a:avLst/>
          </a:prstGeom>
        </p:spPr>
      </p:pic>
    </p:spTree>
    <p:extLst>
      <p:ext uri="{BB962C8B-B14F-4D97-AF65-F5344CB8AC3E}">
        <p14:creationId xmlns:p14="http://schemas.microsoft.com/office/powerpoint/2010/main" val="201919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2" name="Rectangle 207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89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ata Llama">
            <a:extLst>
              <a:ext uri="{FF2B5EF4-FFF2-40B4-BE49-F238E27FC236}">
                <a16:creationId xmlns:a16="http://schemas.microsoft.com/office/drawing/2014/main" id="{FF9A2A1E-4328-F269-72C5-EDE4C33145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867574" y="806874"/>
            <a:ext cx="4456852" cy="557106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337;p23">
            <a:extLst>
              <a:ext uri="{FF2B5EF4-FFF2-40B4-BE49-F238E27FC236}">
                <a16:creationId xmlns:a16="http://schemas.microsoft.com/office/drawing/2014/main" id="{954FA661-51F9-A230-865C-DFA2F79BA46E}"/>
              </a:ext>
            </a:extLst>
          </p:cNvPr>
          <p:cNvSpPr txBox="1">
            <a:spLocks noGrp="1"/>
          </p:cNvSpPr>
          <p:nvPr>
            <p:ph type="title"/>
          </p:nvPr>
        </p:nvSpPr>
        <p:spPr>
          <a:xfrm>
            <a:off x="1335381" y="806874"/>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5E95C2"/>
                </a:solidFill>
                <a:latin typeface="Maven Pro" panose="020B0604020202020204" charset="0"/>
              </a:rPr>
              <a:t>Integrating LLMs</a:t>
            </a:r>
            <a:endParaRPr b="1" dirty="0">
              <a:solidFill>
                <a:srgbClr val="5E95C2"/>
              </a:solidFill>
              <a:latin typeface="Maven Pro" panose="020B0604020202020204" charset="0"/>
            </a:endParaRPr>
          </a:p>
        </p:txBody>
      </p:sp>
      <p:graphicFrame>
        <p:nvGraphicFramePr>
          <p:cNvPr id="2076" name="Google Shape;338;p23">
            <a:extLst>
              <a:ext uri="{FF2B5EF4-FFF2-40B4-BE49-F238E27FC236}">
                <a16:creationId xmlns:a16="http://schemas.microsoft.com/office/drawing/2014/main" id="{3C80889A-C31C-05AA-EA1E-E1E97F513D65}"/>
              </a:ext>
            </a:extLst>
          </p:cNvPr>
          <p:cNvGraphicFramePr/>
          <p:nvPr/>
        </p:nvGraphicFramePr>
        <p:xfrm>
          <a:off x="1303799" y="1806174"/>
          <a:ext cx="10078903" cy="3995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26996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TotalTime>
  <Words>1741</Words>
  <Application>Microsoft Office PowerPoint</Application>
  <PresentationFormat>Widescreen</PresentationFormat>
  <Paragraphs>111</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Maven Pro</vt:lpstr>
      <vt:lpstr>Nunito</vt:lpstr>
      <vt:lpstr>Times New Roman</vt:lpstr>
      <vt:lpstr>Office Theme</vt:lpstr>
      <vt:lpstr>motion Detection System</vt:lpstr>
      <vt:lpstr>PowerPoint Presentation</vt:lpstr>
      <vt:lpstr>Problem Statement</vt:lpstr>
      <vt:lpstr>Project Overview</vt:lpstr>
      <vt:lpstr>Continuation…..</vt:lpstr>
      <vt:lpstr>Data Collection</vt:lpstr>
      <vt:lpstr>PowerPoint Presentation</vt:lpstr>
      <vt:lpstr>LLMs (Large Language Models):</vt:lpstr>
      <vt:lpstr>Integrating LLMs</vt:lpstr>
      <vt:lpstr>PowerPoint Presentation</vt:lpstr>
      <vt:lpstr>Methodologies</vt:lpstr>
      <vt:lpstr>Roadmap</vt:lpstr>
      <vt:lpstr>Conclusion</vt:lpstr>
      <vt:lpstr>Partial Outcomes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Detection System</dc:title>
  <dc:creator>mohitha dayana</dc:creator>
  <cp:lastModifiedBy>Hema Nagini</cp:lastModifiedBy>
  <cp:revision>7</cp:revision>
  <dcterms:created xsi:type="dcterms:W3CDTF">2024-02-01T17:37:36Z</dcterms:created>
  <dcterms:modified xsi:type="dcterms:W3CDTF">2024-02-20T23:14:33Z</dcterms:modified>
</cp:coreProperties>
</file>